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3" r:id="rId1"/>
    <p:sldMasterId id="2147484289" r:id="rId2"/>
    <p:sldMasterId id="2147485149" r:id="rId3"/>
    <p:sldMasterId id="2147485151" r:id="rId4"/>
  </p:sldMasterIdLst>
  <p:notesMasterIdLst>
    <p:notesMasterId r:id="rId24"/>
  </p:notesMasterIdLst>
  <p:handoutMasterIdLst>
    <p:handoutMasterId r:id="rId25"/>
  </p:handoutMasterIdLst>
  <p:sldIdLst>
    <p:sldId id="446" r:id="rId5"/>
    <p:sldId id="447" r:id="rId6"/>
    <p:sldId id="429" r:id="rId7"/>
    <p:sldId id="419" r:id="rId8"/>
    <p:sldId id="421" r:id="rId9"/>
    <p:sldId id="316" r:id="rId10"/>
    <p:sldId id="340" r:id="rId11"/>
    <p:sldId id="317" r:id="rId12"/>
    <p:sldId id="341" r:id="rId13"/>
    <p:sldId id="342" r:id="rId14"/>
    <p:sldId id="343" r:id="rId15"/>
    <p:sldId id="318" r:id="rId16"/>
    <p:sldId id="344" r:id="rId17"/>
    <p:sldId id="319" r:id="rId18"/>
    <p:sldId id="345" r:id="rId19"/>
    <p:sldId id="346" r:id="rId20"/>
    <p:sldId id="348" r:id="rId21"/>
    <p:sldId id="448" r:id="rId22"/>
    <p:sldId id="449" r:id="rId23"/>
  </p:sldIdLst>
  <p:sldSz cx="10693400" cy="756126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777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66788" indent="1555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449388" indent="2333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933575" indent="3111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88B563-27FF-4E98-B7AD-02BD507D638B}">
          <p14:sldIdLst/>
        </p14:section>
        <p14:section name="Part 1 - Introduction" id="{7F50EF99-79E6-41AE-A031-6AD38404421B}">
          <p14:sldIdLst/>
        </p14:section>
        <p14:section name="Part 2 - EAM and EA Frameworks" id="{E72BDAD6-2CBC-4BAA-8B67-4E88914B6F96}">
          <p14:sldIdLst>
            <p14:sldId id="446"/>
            <p14:sldId id="447"/>
            <p14:sldId id="429"/>
            <p14:sldId id="419"/>
            <p14:sldId id="421"/>
            <p14:sldId id="316"/>
            <p14:sldId id="340"/>
            <p14:sldId id="317"/>
            <p14:sldId id="341"/>
            <p14:sldId id="342"/>
            <p14:sldId id="343"/>
            <p14:sldId id="318"/>
            <p14:sldId id="344"/>
            <p14:sldId id="319"/>
            <p14:sldId id="345"/>
            <p14:sldId id="346"/>
            <p14:sldId id="348"/>
            <p14:sldId id="448"/>
          </p14:sldIdLst>
        </p14:section>
        <p14:section name="Assignment" id="{6F61BE0B-94B9-4C7C-B385-EABE81A06BDE}">
          <p14:sldIdLst>
            <p14:sldId id="449"/>
          </p14:sldIdLst>
        </p14:section>
      </p14:sectionLst>
    </p:ext>
    <p:ext uri="{EFAFB233-063F-42B5-8137-9DF3F51BA10A}">
      <p15:sldGuideLst xmlns:p15="http://schemas.microsoft.com/office/powerpoint/2012/main">
        <p15:guide id="2" pos="3368">
          <p15:clr>
            <a:srgbClr val="A4A3A4"/>
          </p15:clr>
        </p15:guide>
        <p15:guide id="3" orient="horz" pos="23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drabek" initials="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BC84"/>
    <a:srgbClr val="009D3A"/>
    <a:srgbClr val="D6E9D8"/>
    <a:srgbClr val="A8D3AE"/>
    <a:srgbClr val="86BBE6"/>
    <a:srgbClr val="4D8ECC"/>
    <a:srgbClr val="0066B0"/>
    <a:srgbClr val="0054A3"/>
    <a:srgbClr val="D0D0D0"/>
    <a:srgbClr val="BBDC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6" autoAdjust="0"/>
    <p:restoredTop sz="87471" autoAdjust="0"/>
  </p:normalViewPr>
  <p:slideViewPr>
    <p:cSldViewPr>
      <p:cViewPr varScale="1">
        <p:scale>
          <a:sx n="88" d="100"/>
          <a:sy n="88" d="100"/>
        </p:scale>
        <p:origin x="1608" y="66"/>
      </p:cViewPr>
      <p:guideLst>
        <p:guide pos="3368"/>
        <p:guide orient="horz"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80"/>
    </p:cViewPr>
  </p:sorterViewPr>
  <p:notesViewPr>
    <p:cSldViewPr>
      <p:cViewPr varScale="1">
        <p:scale>
          <a:sx n="91" d="100"/>
          <a:sy n="91" d="100"/>
        </p:scale>
        <p:origin x="-2796" y="-114"/>
      </p:cViewPr>
      <p:guideLst>
        <p:guide orient="horz" pos="3225"/>
        <p:guide pos="223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4988" cy="512763"/>
          </a:xfrm>
          <a:prstGeom prst="rect">
            <a:avLst/>
          </a:prstGeom>
        </p:spPr>
        <p:txBody>
          <a:bodyPr vert="horz" lIns="95462" tIns="47731" rIns="95462" bIns="47731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4988" cy="512763"/>
          </a:xfrm>
          <a:prstGeom prst="rect">
            <a:avLst/>
          </a:prstGeom>
        </p:spPr>
        <p:txBody>
          <a:bodyPr vert="horz" lIns="95462" tIns="47731" rIns="95462" bIns="47731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89610570-1B0E-4F31-BC7B-8C24DA1EC370}" type="datetimeFigureOut">
              <a:rPr lang="de-DE"/>
              <a:pPr>
                <a:defRPr/>
              </a:pPr>
              <a:t>17.12.2019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4988" cy="512762"/>
          </a:xfrm>
          <a:prstGeom prst="rect">
            <a:avLst/>
          </a:prstGeom>
        </p:spPr>
        <p:txBody>
          <a:bodyPr vert="horz" lIns="95462" tIns="47731" rIns="95462" bIns="47731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4988" cy="512762"/>
          </a:xfrm>
          <a:prstGeom prst="rect">
            <a:avLst/>
          </a:prstGeom>
        </p:spPr>
        <p:txBody>
          <a:bodyPr vert="horz" lIns="95462" tIns="47731" rIns="95462" bIns="47731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F1903819-258C-4922-9D97-079ACFDCCC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5438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4988" cy="512763"/>
          </a:xfrm>
          <a:prstGeom prst="rect">
            <a:avLst/>
          </a:prstGeom>
        </p:spPr>
        <p:txBody>
          <a:bodyPr vert="horz" lIns="95462" tIns="47731" rIns="95462" bIns="47731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4988" cy="512763"/>
          </a:xfrm>
          <a:prstGeom prst="rect">
            <a:avLst/>
          </a:prstGeom>
        </p:spPr>
        <p:txBody>
          <a:bodyPr vert="horz" lIns="95462" tIns="47731" rIns="95462" bIns="47731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3CEE3996-B29C-4351-9635-9671F7EF706E}" type="datetimeFigureOut">
              <a:rPr lang="de-DE"/>
              <a:pPr>
                <a:defRPr/>
              </a:pPr>
              <a:t>17.12.2019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38200" y="769938"/>
            <a:ext cx="5422900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62" tIns="47731" rIns="95462" bIns="47731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5462" tIns="47731" rIns="95462" bIns="47731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4988" cy="512762"/>
          </a:xfrm>
          <a:prstGeom prst="rect">
            <a:avLst/>
          </a:prstGeom>
        </p:spPr>
        <p:txBody>
          <a:bodyPr vert="horz" lIns="95462" tIns="47731" rIns="95462" bIns="47731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4988" cy="512762"/>
          </a:xfrm>
          <a:prstGeom prst="rect">
            <a:avLst/>
          </a:prstGeom>
        </p:spPr>
        <p:txBody>
          <a:bodyPr vert="horz" lIns="95462" tIns="47731" rIns="95462" bIns="47731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A0F7BF52-B45D-4D37-A1C8-3648F2744B5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73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122363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60388" algn="l" defTabSz="1122363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22363" algn="l" defTabSz="1122363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684338" algn="l" defTabSz="1122363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246313" algn="l" defTabSz="1122363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08010" algn="l" defTabSz="11232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369613" algn="l" defTabSz="11232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3931215" algn="l" defTabSz="11232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492817" algn="l" defTabSz="112320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shutterstock_523858522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F7BF52-B45D-4D37-A1C8-3648F2744B5B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9640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shutterstock_250760995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F7BF52-B45D-4D37-A1C8-3648F2744B5B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2320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C3DB8-EEE4-447F-B4DC-61AB5FCEF438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7626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C3DB8-EEE4-447F-B4DC-61AB5FCEF43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624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F7BF52-B45D-4D37-A1C8-3648F2744B5B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01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F7BF52-B45D-4D37-A1C8-3648F2744B5B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6509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F7BF52-B45D-4D37-A1C8-3648F2744B5B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0390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F7BF52-B45D-4D37-A1C8-3648F2744B5B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058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AT" dirty="0"/>
          </a:p>
        </p:txBody>
      </p:sp>
      <p:sp>
        <p:nvSpPr>
          <p:cNvPr id="4301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5794" indent="-27530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1224" indent="-22024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1713" indent="-22024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2202" indent="-22024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2692" indent="-2202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3182" indent="-2202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3670" indent="-2202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4159" indent="-2202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85A828-73FA-4671-82FB-BE30D7BD6F6B}" type="slidenum">
              <a:rPr lang="de-DE" smtClean="0"/>
              <a:pPr eaLnBrk="1" hangingPunct="1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8910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TOGAF as a framework for EAM (ADM)</a:t>
            </a:r>
          </a:p>
          <a:p>
            <a:r>
              <a:rPr lang="en-GB" sz="1200" dirty="0"/>
              <a:t>The company can’t start with a </a:t>
            </a:r>
            <a:r>
              <a:rPr lang="en-GB" sz="1200" baseline="0" dirty="0"/>
              <a:t>Big Bang Approach</a:t>
            </a:r>
          </a:p>
          <a:p>
            <a:r>
              <a:rPr lang="en-GB" sz="1200" baseline="0" dirty="0"/>
              <a:t>Therefore, target-oriented design of EAM:</a:t>
            </a:r>
          </a:p>
          <a:p>
            <a:pPr marL="228600" indent="-228600">
              <a:buAutoNum type="arabicPeriod"/>
            </a:pPr>
            <a:r>
              <a:rPr lang="en-GB" sz="1200" baseline="0" dirty="0"/>
              <a:t>Define goals / architecture principles (interview stakeholder for this)</a:t>
            </a:r>
          </a:p>
          <a:p>
            <a:pPr marL="228600" indent="-228600">
              <a:buAutoNum type="arabicPeriod"/>
            </a:pPr>
            <a:r>
              <a:rPr lang="en-GB" sz="1200" baseline="0" dirty="0"/>
              <a:t>How can I reach my goals? (three components in ADOIT</a:t>
            </a:r>
            <a:r>
              <a:rPr lang="en-GB" sz="1200" baseline="0" dirty="0">
                <a:sym typeface="Wingdings" panose="05000000000000000000" pitchFamily="2" charset="2"/>
              </a:rPr>
              <a:t>)</a:t>
            </a:r>
          </a:p>
          <a:p>
            <a:pPr marL="788988" lvl="1" indent="-228600">
              <a:buAutoNum type="arabicPeriod"/>
            </a:pPr>
            <a:r>
              <a:rPr lang="en-GB" sz="1200" baseline="0" dirty="0"/>
              <a:t>Define processes/roles/procedure (not fully manageable in ADOIT)</a:t>
            </a:r>
          </a:p>
          <a:p>
            <a:pPr marL="788988" lvl="1" indent="-228600">
              <a:buAutoNum type="arabicPeriod"/>
            </a:pPr>
            <a:r>
              <a:rPr lang="en-GB" sz="1200" baseline="0" dirty="0"/>
              <a:t>Meta Model</a:t>
            </a:r>
          </a:p>
          <a:p>
            <a:pPr marL="788988" lvl="1" indent="-228600">
              <a:buAutoNum type="arabicPeriod"/>
            </a:pPr>
            <a:r>
              <a:rPr lang="en-GB" sz="1200" baseline="0" dirty="0"/>
              <a:t>Analyses/Reports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F7BF52-B45D-4D37-A1C8-3648F2744B5B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4423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_Template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666700" y="335400"/>
            <a:ext cx="9054482" cy="609742"/>
          </a:xfrm>
          <a:prstGeom prst="rect">
            <a:avLst/>
          </a:prstGeom>
        </p:spPr>
        <p:txBody>
          <a:bodyPr lIns="0" tIns="56159" rIns="112321" bIns="56159"/>
          <a:lstStyle>
            <a:lvl1pPr algn="l">
              <a:defRPr sz="2800" b="1" baseline="0">
                <a:latin typeface="Arial Narrow" pitchFamily="34" charset="0"/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666700" y="1009424"/>
            <a:ext cx="9059240" cy="413753"/>
          </a:xfrm>
          <a:prstGeom prst="rect">
            <a:avLst/>
          </a:prstGeom>
        </p:spPr>
        <p:txBody>
          <a:bodyPr lIns="0" tIns="36000" rIns="112321" bIns="36000"/>
          <a:lstStyle>
            <a:lvl1pPr>
              <a:buNone/>
              <a:defRPr sz="2000" b="1" baseline="0">
                <a:latin typeface="Arial Narrow" pitchFamily="34" charset="0"/>
              </a:defRPr>
            </a:lvl1pPr>
            <a:lvl2pPr algn="l">
              <a:buNone/>
              <a:defRPr sz="2200">
                <a:latin typeface="Arial Narrow" pitchFamily="34" charset="0"/>
              </a:defRPr>
            </a:lvl2pPr>
          </a:lstStyle>
          <a:p>
            <a:pPr lvl="0"/>
            <a:r>
              <a:rPr lang="en-GB" noProof="0" dirty="0" err="1"/>
              <a:t>Textmasterformate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63214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Template_Na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118943-FC01-4B1A-8963-0E1AC80247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6700" y="335400"/>
            <a:ext cx="9054482" cy="609742"/>
          </a:xfrm>
          <a:prstGeom prst="rect">
            <a:avLst/>
          </a:prstGeom>
        </p:spPr>
        <p:txBody>
          <a:bodyPr lIns="0" tIns="56159" rIns="112321" bIns="56159"/>
          <a:lstStyle>
            <a:lvl1pPr algn="l">
              <a:defRPr sz="2800" b="1" baseline="0">
                <a:latin typeface="Arial Narrow" pitchFamily="34" charset="0"/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C24FDF9A-24A4-48EA-9190-8B3AEA29AB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6700" y="1009424"/>
            <a:ext cx="9059240" cy="413753"/>
          </a:xfrm>
          <a:prstGeom prst="rect">
            <a:avLst/>
          </a:prstGeom>
        </p:spPr>
        <p:txBody>
          <a:bodyPr lIns="0" tIns="36000" rIns="112321" bIns="36000"/>
          <a:lstStyle>
            <a:lvl1pPr>
              <a:buNone/>
              <a:defRPr sz="2000" b="1" baseline="0">
                <a:latin typeface="Arial Narrow" pitchFamily="34" charset="0"/>
              </a:defRPr>
            </a:lvl1pPr>
            <a:lvl2pPr algn="l">
              <a:buNone/>
              <a:defRPr sz="2200">
                <a:latin typeface="Arial Narrow" pitchFamily="34" charset="0"/>
              </a:defRPr>
            </a:lvl2pPr>
          </a:lstStyle>
          <a:p>
            <a:pPr lvl="0"/>
            <a:r>
              <a:rPr lang="en-GB" noProof="0" dirty="0" err="1"/>
              <a:t>Textmasterformate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48696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_Template_Full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666700" y="335400"/>
            <a:ext cx="9054482" cy="609742"/>
          </a:xfrm>
          <a:prstGeom prst="rect">
            <a:avLst/>
          </a:prstGeom>
        </p:spPr>
        <p:txBody>
          <a:bodyPr lIns="0" tIns="56159" rIns="112321" bIns="56159"/>
          <a:lstStyle>
            <a:lvl1pPr algn="l">
              <a:defRPr sz="2800" b="1" baseline="0">
                <a:latin typeface="Arial Narrow" pitchFamily="34" charset="0"/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666700" y="1009424"/>
            <a:ext cx="9059240" cy="413753"/>
          </a:xfrm>
          <a:prstGeom prst="rect">
            <a:avLst/>
          </a:prstGeom>
        </p:spPr>
        <p:txBody>
          <a:bodyPr lIns="0" tIns="36000" rIns="112321" bIns="36000"/>
          <a:lstStyle>
            <a:lvl1pPr>
              <a:buNone/>
              <a:defRPr sz="2000" b="1" baseline="0">
                <a:latin typeface="Arial Narrow" pitchFamily="34" charset="0"/>
              </a:defRPr>
            </a:lvl1pPr>
            <a:lvl2pPr algn="l">
              <a:buNone/>
              <a:defRPr sz="2200">
                <a:latin typeface="Arial Narrow" pitchFamily="34" charset="0"/>
              </a:defRPr>
            </a:lvl2pPr>
          </a:lstStyle>
          <a:p>
            <a:pPr lvl="0"/>
            <a:r>
              <a:rPr lang="en-GB" noProof="0" dirty="0" err="1"/>
              <a:t>Textmasterformate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666700" y="1764351"/>
            <a:ext cx="9072610" cy="5374636"/>
          </a:xfrm>
          <a:prstGeom prst="rect">
            <a:avLst/>
          </a:prstGeom>
        </p:spPr>
        <p:txBody>
          <a:bodyPr lIns="0"/>
          <a:lstStyle>
            <a:lvl1pPr marL="0" indent="0" algn="l">
              <a:buClr>
                <a:schemeClr val="tx1">
                  <a:lumMod val="65000"/>
                  <a:lumOff val="35000"/>
                </a:schemeClr>
              </a:buClr>
              <a:buSzPct val="75000"/>
              <a:buFont typeface="Wingdings 3" pitchFamily="18" charset="2"/>
              <a:buNone/>
              <a:defRPr sz="1900">
                <a:latin typeface="Arial Narrow" pitchFamily="34" charset="0"/>
              </a:defRPr>
            </a:lvl1pPr>
            <a:lvl2pPr marL="560387" indent="0" algn="l">
              <a:buClr>
                <a:schemeClr val="tx1">
                  <a:lumMod val="65000"/>
                  <a:lumOff val="35000"/>
                </a:schemeClr>
              </a:buClr>
              <a:buSzPct val="70000"/>
              <a:buFont typeface="Wingdings 3" pitchFamily="18" charset="2"/>
              <a:buNone/>
              <a:defRPr sz="1600">
                <a:latin typeface="Arial Narrow" pitchFamily="34" charset="0"/>
              </a:defRPr>
            </a:lvl2pPr>
            <a:lvl3pPr marL="1123950" indent="0" algn="l">
              <a:buClr>
                <a:schemeClr val="tx1">
                  <a:lumMod val="50000"/>
                  <a:lumOff val="50000"/>
                </a:schemeClr>
              </a:buClr>
              <a:buSzPct val="60000"/>
              <a:buFont typeface="Wingdings 3" pitchFamily="18" charset="2"/>
              <a:buNone/>
              <a:defRPr sz="1600">
                <a:latin typeface="Arial Narrow" pitchFamily="34" charset="0"/>
              </a:defRPr>
            </a:lvl3pPr>
            <a:lvl4pPr marL="1685925" indent="0" algn="l">
              <a:buClr>
                <a:schemeClr val="tx1">
                  <a:lumMod val="50000"/>
                  <a:lumOff val="50000"/>
                </a:schemeClr>
              </a:buClr>
              <a:buSzPct val="60000"/>
              <a:buFont typeface="Wingdings 3" pitchFamily="18" charset="2"/>
              <a:buNone/>
              <a:defRPr lang="de-DE" sz="1400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2246313" indent="0" algn="l">
              <a:buNone/>
              <a:defRPr sz="1400">
                <a:latin typeface="Arial Narrow" pitchFamily="34" charset="0"/>
              </a:defRPr>
            </a:lvl5pPr>
          </a:lstStyle>
          <a:p>
            <a:pPr lvl="0"/>
            <a:r>
              <a:rPr lang="en-GB" noProof="0" dirty="0" err="1"/>
              <a:t>Textmasterformate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90660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_Template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666700" y="335400"/>
            <a:ext cx="9054482" cy="609742"/>
          </a:xfrm>
          <a:prstGeom prst="rect">
            <a:avLst/>
          </a:prstGeom>
        </p:spPr>
        <p:txBody>
          <a:bodyPr lIns="0" tIns="56159" rIns="112321" bIns="56159"/>
          <a:lstStyle>
            <a:lvl1pPr algn="l">
              <a:defRPr sz="2800" b="1" baseline="0">
                <a:latin typeface="Arial Narrow" pitchFamily="34" charset="0"/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666700" y="1009424"/>
            <a:ext cx="9059240" cy="413753"/>
          </a:xfrm>
          <a:prstGeom prst="rect">
            <a:avLst/>
          </a:prstGeom>
        </p:spPr>
        <p:txBody>
          <a:bodyPr lIns="0" tIns="36000" rIns="112321" bIns="36000"/>
          <a:lstStyle>
            <a:lvl1pPr>
              <a:buNone/>
              <a:defRPr sz="2000" b="1" baseline="0">
                <a:latin typeface="Arial Narrow" pitchFamily="34" charset="0"/>
              </a:defRPr>
            </a:lvl1pPr>
            <a:lvl2pPr algn="l">
              <a:buNone/>
              <a:defRPr sz="2200">
                <a:latin typeface="Arial Narrow" pitchFamily="34" charset="0"/>
              </a:defRPr>
            </a:lvl2pPr>
          </a:lstStyle>
          <a:p>
            <a:pPr lvl="0"/>
            <a:r>
              <a:rPr lang="en-GB" noProof="0" dirty="0" err="1"/>
              <a:t>Textmasterformate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666700" y="1764351"/>
            <a:ext cx="9072610" cy="5374636"/>
          </a:xfrm>
          <a:prstGeom prst="rect">
            <a:avLst/>
          </a:prstGeom>
        </p:spPr>
        <p:txBody>
          <a:bodyPr lIns="0"/>
          <a:lstStyle>
            <a:lvl1pPr marL="355600" indent="-355600" algn="l">
              <a:buClr>
                <a:schemeClr val="tx1">
                  <a:lumMod val="65000"/>
                  <a:lumOff val="35000"/>
                </a:schemeClr>
              </a:buClr>
              <a:buSzPct val="75000"/>
              <a:buFont typeface="Wingdings 3" pitchFamily="18" charset="2"/>
              <a:buChar char=""/>
              <a:defRPr sz="1900">
                <a:latin typeface="Arial Narrow" pitchFamily="34" charset="0"/>
              </a:defRPr>
            </a:lvl1pPr>
            <a:lvl2pPr algn="l">
              <a:buClr>
                <a:schemeClr val="tx1">
                  <a:lumMod val="65000"/>
                  <a:lumOff val="35000"/>
                </a:schemeClr>
              </a:buClr>
              <a:buSzPct val="70000"/>
              <a:buFont typeface="Wingdings 3" pitchFamily="18" charset="2"/>
              <a:buChar char=""/>
              <a:defRPr sz="1600">
                <a:latin typeface="Arial Narrow" pitchFamily="34" charset="0"/>
              </a:defRPr>
            </a:lvl2pPr>
            <a:lvl3pPr algn="l">
              <a:buClr>
                <a:schemeClr val="tx1">
                  <a:lumMod val="50000"/>
                  <a:lumOff val="50000"/>
                </a:schemeClr>
              </a:buClr>
              <a:buSzPct val="60000"/>
              <a:buFont typeface="Wingdings 3" pitchFamily="18" charset="2"/>
              <a:buChar char=""/>
              <a:defRPr sz="1600">
                <a:latin typeface="Arial Narrow" pitchFamily="34" charset="0"/>
              </a:defRPr>
            </a:lvl3pPr>
            <a:lvl4pPr algn="l">
              <a:buClr>
                <a:schemeClr val="tx1">
                  <a:lumMod val="50000"/>
                  <a:lumOff val="50000"/>
                </a:schemeClr>
              </a:buClr>
              <a:buSzPct val="60000"/>
              <a:buFont typeface="Wingdings 3" pitchFamily="18" charset="2"/>
              <a:buChar char=""/>
              <a:defRPr lang="de-DE" sz="1400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algn="l">
              <a:defRPr sz="1400">
                <a:latin typeface="Arial Narrow" pitchFamily="34" charset="0"/>
              </a:defRPr>
            </a:lvl5pPr>
          </a:lstStyle>
          <a:p>
            <a:pPr lvl="0"/>
            <a:r>
              <a:rPr lang="en-GB" noProof="0" dirty="0" err="1"/>
              <a:t>Textmasterformate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75476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_Template_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666700" y="1764351"/>
            <a:ext cx="9501220" cy="5358620"/>
          </a:xfrm>
          <a:prstGeom prst="rect">
            <a:avLst/>
          </a:prstGeom>
        </p:spPr>
        <p:txBody>
          <a:bodyPr lIns="0"/>
          <a:lstStyle>
            <a:lvl1pPr marL="355600" indent="-355600" algn="l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/>
              <a:defRPr sz="1900">
                <a:latin typeface="Arial Narrow" pitchFamily="34" charset="0"/>
              </a:defRPr>
            </a:lvl1pPr>
            <a:lvl2pPr algn="l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/>
              <a:defRPr sz="1600">
                <a:latin typeface="Arial Narrow" pitchFamily="34" charset="0"/>
              </a:defRPr>
            </a:lvl2pPr>
            <a:lvl3pPr marL="1466850" indent="-342900" algn="l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1600">
                <a:latin typeface="Arial Narrow" pitchFamily="34" charset="0"/>
              </a:defRPr>
            </a:lvl3pPr>
            <a:lvl4pPr marL="2028825" indent="-342900" algn="l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lang="de-DE" sz="1400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2589213" indent="-342900" algn="l">
              <a:buSzPct val="100000"/>
              <a:buFont typeface="+mj-lt"/>
              <a:buAutoNum type="arabicPeriod"/>
              <a:defRPr sz="1400">
                <a:latin typeface="Arial Narrow" pitchFamily="34" charset="0"/>
              </a:defRPr>
            </a:lvl5pPr>
          </a:lstStyle>
          <a:p>
            <a:pPr lvl="0"/>
            <a:r>
              <a:rPr lang="en-GB" noProof="0" dirty="0" err="1"/>
              <a:t>Textmasterformate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666700" y="335400"/>
            <a:ext cx="9054482" cy="609742"/>
          </a:xfrm>
          <a:prstGeom prst="rect">
            <a:avLst/>
          </a:prstGeom>
        </p:spPr>
        <p:txBody>
          <a:bodyPr lIns="0" tIns="56159" rIns="112321" bIns="56159"/>
          <a:lstStyle>
            <a:lvl1pPr algn="l">
              <a:defRPr sz="2800" b="1" baseline="0">
                <a:latin typeface="Arial Narrow" pitchFamily="34" charset="0"/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666700" y="1009424"/>
            <a:ext cx="9059240" cy="413753"/>
          </a:xfrm>
          <a:prstGeom prst="rect">
            <a:avLst/>
          </a:prstGeom>
        </p:spPr>
        <p:txBody>
          <a:bodyPr lIns="0" tIns="36000" rIns="112321" bIns="36000"/>
          <a:lstStyle>
            <a:lvl1pPr>
              <a:buNone/>
              <a:defRPr sz="2000" b="1" baseline="0">
                <a:latin typeface="Arial Narrow" pitchFamily="34" charset="0"/>
              </a:defRPr>
            </a:lvl1pPr>
            <a:lvl2pPr algn="l">
              <a:buNone/>
              <a:defRPr sz="2200">
                <a:latin typeface="Arial Narrow" pitchFamily="34" charset="0"/>
              </a:defRPr>
            </a:lvl2pPr>
          </a:lstStyle>
          <a:p>
            <a:pPr lvl="0"/>
            <a:r>
              <a:rPr lang="en-GB" noProof="0" dirty="0" err="1"/>
              <a:t>Textmasterformate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01635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_Folie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631792" y="335401"/>
            <a:ext cx="9089390" cy="609742"/>
          </a:xfrm>
          <a:prstGeom prst="rect">
            <a:avLst/>
          </a:prstGeom>
        </p:spPr>
        <p:txBody>
          <a:bodyPr lIns="0" tIns="56149" rIns="112301" bIns="56149"/>
          <a:lstStyle>
            <a:lvl1pPr>
              <a:defRPr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631794" y="1009424"/>
            <a:ext cx="9094146" cy="413753"/>
          </a:xfrm>
          <a:prstGeom prst="rect">
            <a:avLst/>
          </a:prstGeom>
        </p:spPr>
        <p:txBody>
          <a:bodyPr lIns="35994" tIns="35994" rIns="112301" bIns="35994"/>
          <a:lstStyle>
            <a:lvl1pPr>
              <a:buNone/>
              <a:defRPr sz="2100" b="1" baseline="0">
                <a:latin typeface="Arial Narrow" pitchFamily="34" charset="0"/>
              </a:defRPr>
            </a:lvl1pPr>
            <a:lvl2pPr algn="l">
              <a:buNone/>
              <a:defRPr sz="2200">
                <a:latin typeface="Arial Narrow" pitchFamily="34" charset="0"/>
              </a:defRPr>
            </a:lvl2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560388" y="1780367"/>
            <a:ext cx="9501220" cy="5358620"/>
          </a:xfrm>
          <a:prstGeom prst="rect">
            <a:avLst/>
          </a:prstGeom>
        </p:spPr>
        <p:txBody>
          <a:bodyPr lIns="91424" tIns="45712" rIns="91424" bIns="45712"/>
          <a:lstStyle>
            <a:lvl1pPr algn="l">
              <a:buClr>
                <a:schemeClr val="tx1">
                  <a:lumMod val="65000"/>
                  <a:lumOff val="35000"/>
                </a:schemeClr>
              </a:buClr>
              <a:buSzPct val="75000"/>
              <a:buFont typeface="Wingdings 3" pitchFamily="18" charset="2"/>
              <a:buChar char=""/>
              <a:defRPr sz="1900">
                <a:latin typeface="Arial Narrow" pitchFamily="34" charset="0"/>
              </a:defRPr>
            </a:lvl1pPr>
            <a:lvl2pPr algn="l">
              <a:buClr>
                <a:schemeClr val="tx1">
                  <a:lumMod val="65000"/>
                  <a:lumOff val="35000"/>
                </a:schemeClr>
              </a:buClr>
              <a:buSzPct val="70000"/>
              <a:buFont typeface="Wingdings 3" pitchFamily="18" charset="2"/>
              <a:buChar char=""/>
              <a:defRPr sz="1800">
                <a:latin typeface="Arial Narrow" pitchFamily="34" charset="0"/>
              </a:defRPr>
            </a:lvl2pPr>
            <a:lvl3pPr algn="l">
              <a:buClr>
                <a:schemeClr val="tx1">
                  <a:lumMod val="50000"/>
                  <a:lumOff val="50000"/>
                </a:schemeClr>
              </a:buClr>
              <a:buSzPct val="60000"/>
              <a:buFont typeface="Wingdings 3" pitchFamily="18" charset="2"/>
              <a:buChar char=""/>
              <a:defRPr sz="1600">
                <a:latin typeface="Arial Narrow" pitchFamily="34" charset="0"/>
              </a:defRPr>
            </a:lvl3pPr>
            <a:lvl4pPr algn="l">
              <a:buClr>
                <a:schemeClr val="tx1">
                  <a:lumMod val="50000"/>
                  <a:lumOff val="50000"/>
                </a:schemeClr>
              </a:buClr>
              <a:buSzPct val="60000"/>
              <a:buFont typeface="Wingdings 3" pitchFamily="18" charset="2"/>
              <a:buChar char=""/>
              <a:defRPr lang="de-DE" sz="1600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algn="l">
              <a:defRPr sz="1600">
                <a:latin typeface="Arial Narrow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8"/>
          </p:nvPr>
        </p:nvSpPr>
        <p:spPr>
          <a:xfrm>
            <a:off x="10131424" y="7353301"/>
            <a:ext cx="501650" cy="403225"/>
          </a:xfrm>
          <a:prstGeom prst="rect">
            <a:avLst/>
          </a:prstGeom>
        </p:spPr>
        <p:txBody>
          <a:bodyPr lIns="91424" tIns="45712" rIns="91424" bIns="45712"/>
          <a:lstStyle>
            <a:lvl1pPr>
              <a:defRPr/>
            </a:lvl1pPr>
          </a:lstStyle>
          <a:p>
            <a:pPr>
              <a:defRPr/>
            </a:pPr>
            <a:fld id="{ED2EDD5A-C086-4010-98CC-F2211D670E0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552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_Folie_Nummeri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631792" y="335401"/>
            <a:ext cx="9089390" cy="609742"/>
          </a:xfrm>
          <a:prstGeom prst="rect">
            <a:avLst/>
          </a:prstGeom>
        </p:spPr>
        <p:txBody>
          <a:bodyPr lIns="0" tIns="56149" rIns="112301" bIns="56149"/>
          <a:lstStyle>
            <a:lvl1pPr>
              <a:defRPr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631794" y="1009424"/>
            <a:ext cx="9094146" cy="413753"/>
          </a:xfrm>
          <a:prstGeom prst="rect">
            <a:avLst/>
          </a:prstGeom>
        </p:spPr>
        <p:txBody>
          <a:bodyPr lIns="35994" tIns="35994" rIns="112301" bIns="35994"/>
          <a:lstStyle>
            <a:lvl1pPr>
              <a:buNone/>
              <a:defRPr sz="2100" b="1" baseline="0">
                <a:latin typeface="Arial Narrow" pitchFamily="34" charset="0"/>
              </a:defRPr>
            </a:lvl1pPr>
            <a:lvl2pPr algn="l">
              <a:buNone/>
              <a:defRPr sz="2200">
                <a:latin typeface="Arial Narrow" pitchFamily="34" charset="0"/>
              </a:defRPr>
            </a:lvl2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560388" y="1780367"/>
            <a:ext cx="9501220" cy="5358620"/>
          </a:xfrm>
          <a:prstGeom prst="rect">
            <a:avLst/>
          </a:prstGeom>
        </p:spPr>
        <p:txBody>
          <a:bodyPr lIns="91424" tIns="45712" rIns="91424" bIns="45712"/>
          <a:lstStyle>
            <a:lvl1pPr marL="457120" indent="-457120" algn="l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/>
              <a:defRPr sz="1900">
                <a:latin typeface="Arial Narrow" pitchFamily="34" charset="0"/>
              </a:defRPr>
            </a:lvl1pPr>
            <a:lvl2pPr algn="just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/>
              <a:defRPr sz="1800">
                <a:latin typeface="Arial Narrow" pitchFamily="34" charset="0"/>
              </a:defRPr>
            </a:lvl2pPr>
            <a:lvl3pPr marL="1466591" indent="-34284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1600">
                <a:latin typeface="Arial Narrow" pitchFamily="34" charset="0"/>
              </a:defRPr>
            </a:lvl3pPr>
            <a:lvl4pPr marL="2028467" indent="-34284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lang="de-DE" sz="1600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2588756" indent="-342840" algn="just">
              <a:buFont typeface="+mj-lt"/>
              <a:buAutoNum type="arabicPeriod"/>
              <a:defRPr sz="1600">
                <a:latin typeface="Arial Narrow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8"/>
          </p:nvPr>
        </p:nvSpPr>
        <p:spPr>
          <a:xfrm>
            <a:off x="10131424" y="7353301"/>
            <a:ext cx="501650" cy="403225"/>
          </a:xfrm>
          <a:prstGeom prst="rect">
            <a:avLst/>
          </a:prstGeom>
        </p:spPr>
        <p:txBody>
          <a:bodyPr lIns="91424" tIns="45712" rIns="91424" bIns="45712"/>
          <a:lstStyle>
            <a:lvl1pPr>
              <a:defRPr/>
            </a:lvl1pPr>
          </a:lstStyle>
          <a:p>
            <a:pPr>
              <a:defRPr/>
            </a:pPr>
            <a:fld id="{D163BE57-A0EF-4F52-B02C-0E001943088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300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_Layout_Nummeri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4762" y="335401"/>
            <a:ext cx="9089390" cy="609742"/>
          </a:xfrm>
          <a:prstGeom prst="rect">
            <a:avLst/>
          </a:prstGeom>
        </p:spPr>
        <p:txBody>
          <a:bodyPr lIns="112301" tIns="56149" rIns="112301" bIns="56149"/>
          <a:lstStyle>
            <a:lvl1pPr>
              <a:defRPr baseline="0"/>
            </a:lvl1pPr>
          </a:lstStyle>
          <a:p>
            <a:r>
              <a:rPr lang="de-DE" noProof="0"/>
              <a:t>Titelmasterformat durch Klicken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84765" y="1009424"/>
            <a:ext cx="9094146" cy="413753"/>
          </a:xfrm>
          <a:prstGeom prst="rect">
            <a:avLst/>
          </a:prstGeom>
        </p:spPr>
        <p:txBody>
          <a:bodyPr lIns="110533" tIns="35994" rIns="112301" bIns="35994"/>
          <a:lstStyle>
            <a:lvl1pPr>
              <a:buNone/>
              <a:defRPr sz="2100" b="1" baseline="0">
                <a:latin typeface="Arial Narrow" pitchFamily="34" charset="0"/>
              </a:defRPr>
            </a:lvl1pPr>
            <a:lvl2pPr algn="l">
              <a:buNone/>
              <a:defRPr sz="2200">
                <a:latin typeface="Arial Narrow" pitchFamily="34" charset="0"/>
              </a:defRPr>
            </a:lvl2pPr>
          </a:lstStyle>
          <a:p>
            <a:pPr lvl="0"/>
            <a:r>
              <a:rPr lang="de-DE" noProof="0"/>
              <a:t>Textmasterformate durch Klicken bearbeiten</a:t>
            </a:r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7"/>
          </p:nvPr>
        </p:nvSpPr>
        <p:spPr>
          <a:xfrm>
            <a:off x="631793" y="1780367"/>
            <a:ext cx="9501254" cy="5358620"/>
          </a:xfrm>
          <a:prstGeom prst="rect">
            <a:avLst/>
          </a:prstGeom>
        </p:spPr>
        <p:txBody>
          <a:bodyPr lIns="91424" tIns="45712" rIns="91424" bIns="45712"/>
          <a:lstStyle>
            <a:lvl1pPr marL="457120" indent="-457120" algn="l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/>
              <a:defRPr sz="1900">
                <a:latin typeface="Arial Narrow" pitchFamily="34" charset="0"/>
              </a:defRPr>
            </a:lvl1pPr>
            <a:lvl2pPr algn="l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+mj-lt"/>
              <a:buAutoNum type="arabicPeriod"/>
              <a:defRPr sz="1600">
                <a:latin typeface="Arial Narrow" pitchFamily="34" charset="0"/>
              </a:defRPr>
            </a:lvl2pPr>
            <a:lvl3pPr marL="1466591" indent="-342840" algn="l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1600">
                <a:latin typeface="Arial Narrow" pitchFamily="34" charset="0"/>
              </a:defRPr>
            </a:lvl3pPr>
            <a:lvl4pPr marL="2028467" indent="-342840" algn="l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lang="de-DE" sz="1400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2588756" indent="-342840" algn="l">
              <a:buSzPct val="100000"/>
              <a:buFont typeface="+mj-lt"/>
              <a:buAutoNum type="arabicPeriod"/>
              <a:defRPr sz="1400">
                <a:latin typeface="Arial Narrow" pitchFamily="34" charset="0"/>
              </a:defRPr>
            </a:lvl5pPr>
          </a:lstStyle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58888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ormal_slide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666700" y="335400"/>
            <a:ext cx="9054482" cy="609742"/>
          </a:xfrm>
          <a:prstGeom prst="rect">
            <a:avLst/>
          </a:prstGeom>
        </p:spPr>
        <p:txBody>
          <a:bodyPr lIns="0" tIns="56159" rIns="112321" bIns="56159"/>
          <a:lstStyle>
            <a:lvl1pPr algn="l">
              <a:defRPr sz="2800" b="1" baseline="0">
                <a:latin typeface="Arial Narrow" pitchFamily="34" charset="0"/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666700" y="1009424"/>
            <a:ext cx="9059240" cy="413753"/>
          </a:xfrm>
          <a:prstGeom prst="rect">
            <a:avLst/>
          </a:prstGeom>
        </p:spPr>
        <p:txBody>
          <a:bodyPr lIns="0" tIns="36000" rIns="112321" bIns="36000"/>
          <a:lstStyle>
            <a:lvl1pPr>
              <a:buNone/>
              <a:defRPr sz="2000" b="1" baseline="0">
                <a:latin typeface="Arial Narrow" pitchFamily="34" charset="0"/>
              </a:defRPr>
            </a:lvl1pPr>
            <a:lvl2pPr algn="l">
              <a:buNone/>
              <a:defRPr sz="2200">
                <a:latin typeface="Arial Narrow" pitchFamily="34" charset="0"/>
              </a:defRPr>
            </a:lvl2pPr>
          </a:lstStyle>
          <a:p>
            <a:pPr lvl="0"/>
            <a:r>
              <a:rPr lang="en-GB" noProof="0" dirty="0" err="1"/>
              <a:t>Textmasterformate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9775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Template_Na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363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oc-group.com/imprint" TargetMode="Externa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 33">
            <a:extLst>
              <a:ext uri="{FF2B5EF4-FFF2-40B4-BE49-F238E27FC236}">
                <a16:creationId xmlns:a16="http://schemas.microsoft.com/office/drawing/2014/main" id="{5DC936A3-CC63-43E1-9F89-C8301B494650}"/>
              </a:ext>
            </a:extLst>
          </p:cNvPr>
          <p:cNvSpPr/>
          <p:nvPr userDrawn="1"/>
        </p:nvSpPr>
        <p:spPr>
          <a:xfrm>
            <a:off x="-1" y="7355621"/>
            <a:ext cx="10693400" cy="205642"/>
          </a:xfrm>
          <a:prstGeom prst="rect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900" dirty="0">
                <a:solidFill>
                  <a:srgbClr val="4D4D4D"/>
                </a:solidFill>
                <a:latin typeface="Arial Narrow" pitchFamily="34" charset="0"/>
                <a:cs typeface="Arial" charset="0"/>
              </a:rPr>
              <a:t>BOC Academy Programme  |  © BOC Group </a:t>
            </a:r>
            <a:endParaRPr lang="de-AT" altLang="de-DE" sz="900" dirty="0">
              <a:latin typeface="Arial Narrow" pitchFamily="34" charset="0"/>
              <a:cs typeface="Arial" charset="0"/>
            </a:endParaRPr>
          </a:p>
        </p:txBody>
      </p:sp>
      <p:sp>
        <p:nvSpPr>
          <p:cNvPr id="16" name="Rechteck 15"/>
          <p:cNvSpPr/>
          <p:nvPr userDrawn="1"/>
        </p:nvSpPr>
        <p:spPr>
          <a:xfrm>
            <a:off x="0" y="0"/>
            <a:ext cx="10693400" cy="75612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82600" indent="777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66788" indent="15557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49388" indent="2333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33575" indent="31115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de-DE"/>
          </a:p>
        </p:txBody>
      </p:sp>
      <p:sp>
        <p:nvSpPr>
          <p:cNvPr id="21" name="Foliennummernplatzhalter 5"/>
          <p:cNvSpPr txBox="1">
            <a:spLocks/>
          </p:cNvSpPr>
          <p:nvPr userDrawn="1"/>
        </p:nvSpPr>
        <p:spPr bwMode="auto">
          <a:xfrm>
            <a:off x="10026700" y="7381263"/>
            <a:ext cx="666699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4D4D4D"/>
                </a:solidFill>
                <a:latin typeface="Arial Narrow" pitchFamily="34" charset="0"/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lvl="0" algn="ctr"/>
            <a:fld id="{840733A4-9D99-4957-BA8A-101F78A09E1B}" type="slidenum">
              <a:rPr lang="de-DE" altLang="de-DE"/>
              <a:pPr lvl="0" algn="ctr"/>
              <a:t>‹Nr.›</a:t>
            </a:fld>
            <a:endParaRPr lang="de-DE" altLang="de-DE" dirty="0"/>
          </a:p>
        </p:txBody>
      </p:sp>
      <p:grpSp>
        <p:nvGrpSpPr>
          <p:cNvPr id="2" name="Gruppieren 1"/>
          <p:cNvGrpSpPr/>
          <p:nvPr userDrawn="1"/>
        </p:nvGrpSpPr>
        <p:grpSpPr>
          <a:xfrm>
            <a:off x="9183659" y="417053"/>
            <a:ext cx="1057252" cy="445988"/>
            <a:chOff x="9183659" y="417053"/>
            <a:chExt cx="1057252" cy="445988"/>
          </a:xfrm>
        </p:grpSpPr>
        <p:pic>
          <p:nvPicPr>
            <p:cNvPr id="14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726335" y="417053"/>
              <a:ext cx="514576" cy="445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F47BB883-9E41-4655-AAE4-EDC96567D15C}"/>
                </a:ext>
              </a:extLst>
            </p:cNvPr>
            <p:cNvSpPr/>
            <p:nvPr userDrawn="1"/>
          </p:nvSpPr>
          <p:spPr>
            <a:xfrm>
              <a:off x="9183659" y="417502"/>
              <a:ext cx="445539" cy="44553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600" dirty="0">
                  <a:solidFill>
                    <a:schemeClr val="bg1"/>
                  </a:solidFill>
                  <a:latin typeface="FontAwesome"/>
                </a:rPr>
                <a:t></a:t>
              </a:r>
              <a:endParaRPr lang="de-AT" sz="1600" dirty="0">
                <a:latin typeface="Arial Narrow" pitchFamily="34" charset="0"/>
              </a:endParaRPr>
            </a:p>
          </p:txBody>
        </p:sp>
      </p:grpSp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0" y="-1"/>
            <a:ext cx="5112710" cy="180000"/>
          </a:xfrm>
          <a:prstGeom prst="rect">
            <a:avLst/>
          </a:prstGeom>
          <a:solidFill>
            <a:srgbClr val="009D3A"/>
          </a:solidFill>
          <a:ln>
            <a:noFill/>
          </a:ln>
        </p:spPr>
        <p:txBody>
          <a:bodyPr lIns="112321" tIns="56159" rIns="112321" bIns="56159" anchor="ctr"/>
          <a:lstStyle/>
          <a:p>
            <a:pPr algn="ctr"/>
            <a:endParaRPr lang="de-DE" altLang="de-DE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2" name="Rechteck 12">
            <a:extLst>
              <a:ext uri="{FF2B5EF4-FFF2-40B4-BE49-F238E27FC236}">
                <a16:creationId xmlns:a16="http://schemas.microsoft.com/office/drawing/2014/main" id="{D741C5E9-7DC0-4653-AB67-B859CCBC07B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112710" y="-1"/>
            <a:ext cx="3618460" cy="180000"/>
          </a:xfrm>
          <a:prstGeom prst="rect">
            <a:avLst/>
          </a:prstGeom>
          <a:solidFill>
            <a:srgbClr val="6FBC84"/>
          </a:solidFill>
          <a:ln>
            <a:noFill/>
          </a:ln>
        </p:spPr>
        <p:txBody>
          <a:bodyPr lIns="112321" tIns="56159" rIns="112321" bIns="56159" anchor="ctr"/>
          <a:lstStyle/>
          <a:p>
            <a:pPr algn="ctr"/>
            <a:endParaRPr lang="de-DE" altLang="de-DE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0B114A6-57A0-4E02-AF50-93785070B7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731170" y="-2"/>
            <a:ext cx="1962230" cy="180000"/>
          </a:xfrm>
          <a:prstGeom prst="rect">
            <a:avLst/>
          </a:prstGeom>
          <a:solidFill>
            <a:srgbClr val="A8D3AE"/>
          </a:solidFill>
          <a:ln>
            <a:noFill/>
          </a:ln>
        </p:spPr>
        <p:txBody>
          <a:bodyPr lIns="112321" tIns="56159" rIns="112321" bIns="56159" anchor="ctr"/>
          <a:lstStyle/>
          <a:p>
            <a:pPr algn="ctr"/>
            <a:endParaRPr lang="de-DE" altLang="de-DE" dirty="0">
              <a:solidFill>
                <a:srgbClr val="FFFFFF"/>
              </a:solidFill>
              <a:latin typeface="Arial Narrow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 Narrow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5pPr>
      <a:lvl6pPr marL="561602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6pPr>
      <a:lvl7pPr marL="1123205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7pPr>
      <a:lvl8pPr marL="1684807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8pPr>
      <a:lvl9pPr marL="2246408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9pPr>
    </p:titleStyle>
    <p:bodyStyle>
      <a:lvl1pPr marL="420688" indent="-4206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11225" indent="-3508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403350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65325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25713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088813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650414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212016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773618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602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3205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07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6408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8010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9613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31215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92817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-1" y="7355621"/>
            <a:ext cx="10693400" cy="205642"/>
          </a:xfrm>
          <a:prstGeom prst="rect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900" dirty="0">
                <a:solidFill>
                  <a:srgbClr val="4D4D4D"/>
                </a:solidFill>
                <a:latin typeface="Arial Narrow" pitchFamily="34" charset="0"/>
                <a:cs typeface="Arial" charset="0"/>
              </a:rPr>
              <a:t>BOC Academy Programme  |  © BOC Group </a:t>
            </a:r>
            <a:endParaRPr lang="de-AT" altLang="de-DE" sz="900" dirty="0">
              <a:latin typeface="Arial Narrow" pitchFamily="34" charset="0"/>
              <a:cs typeface="Arial" charset="0"/>
            </a:endParaRPr>
          </a:p>
        </p:txBody>
      </p:sp>
      <p:sp>
        <p:nvSpPr>
          <p:cNvPr id="17" name="Foliennummernplatzhalter 5"/>
          <p:cNvSpPr txBox="1">
            <a:spLocks/>
          </p:cNvSpPr>
          <p:nvPr userDrawn="1"/>
        </p:nvSpPr>
        <p:spPr bwMode="auto">
          <a:xfrm>
            <a:off x="10026700" y="7381263"/>
            <a:ext cx="666699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4D4D4D"/>
                </a:solidFill>
                <a:latin typeface="Arial Narrow" pitchFamily="34" charset="0"/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lvl="0" algn="ctr"/>
            <a:fld id="{840733A4-9D99-4957-BA8A-101F78A09E1B}" type="slidenum">
              <a:rPr lang="de-DE" altLang="de-DE"/>
              <a:pPr lvl="0" algn="ctr"/>
              <a:t>‹Nr.›</a:t>
            </a:fld>
            <a:endParaRPr lang="de-DE" altLang="de-DE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0" y="0"/>
            <a:ext cx="10693400" cy="75612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82600" indent="777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66788" indent="15557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49388" indent="2333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33575" indent="31115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de-DE"/>
          </a:p>
        </p:txBody>
      </p:sp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0" y="-1"/>
            <a:ext cx="5112710" cy="180000"/>
          </a:xfrm>
          <a:prstGeom prst="rect">
            <a:avLst/>
          </a:prstGeom>
          <a:solidFill>
            <a:srgbClr val="009D3A"/>
          </a:solidFill>
          <a:ln>
            <a:noFill/>
          </a:ln>
        </p:spPr>
        <p:txBody>
          <a:bodyPr lIns="112321" tIns="56159" rIns="112321" bIns="56159" anchor="ctr"/>
          <a:lstStyle/>
          <a:p>
            <a:pPr algn="ctr"/>
            <a:endParaRPr lang="de-DE" altLang="de-DE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5" name="Rechteck 12">
            <a:extLst>
              <a:ext uri="{FF2B5EF4-FFF2-40B4-BE49-F238E27FC236}">
                <a16:creationId xmlns:a16="http://schemas.microsoft.com/office/drawing/2014/main" id="{D741C5E9-7DC0-4653-AB67-B859CCBC07B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112710" y="-1"/>
            <a:ext cx="3618460" cy="180000"/>
          </a:xfrm>
          <a:prstGeom prst="rect">
            <a:avLst/>
          </a:prstGeom>
          <a:solidFill>
            <a:srgbClr val="6FBC84"/>
          </a:solidFill>
          <a:ln>
            <a:noFill/>
          </a:ln>
        </p:spPr>
        <p:txBody>
          <a:bodyPr lIns="112321" tIns="56159" rIns="112321" bIns="56159" anchor="ctr"/>
          <a:lstStyle/>
          <a:p>
            <a:pPr algn="ctr"/>
            <a:endParaRPr lang="de-DE" altLang="de-DE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0B114A6-57A0-4E02-AF50-93785070B7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731170" y="-2"/>
            <a:ext cx="1962230" cy="180000"/>
          </a:xfrm>
          <a:prstGeom prst="rect">
            <a:avLst/>
          </a:prstGeom>
          <a:solidFill>
            <a:srgbClr val="A8D3AE"/>
          </a:solidFill>
          <a:ln>
            <a:noFill/>
          </a:ln>
        </p:spPr>
        <p:txBody>
          <a:bodyPr lIns="112321" tIns="56159" rIns="112321" bIns="56159" anchor="ctr"/>
          <a:lstStyle/>
          <a:p>
            <a:pPr algn="ctr"/>
            <a:endParaRPr lang="de-DE" altLang="de-DE" dirty="0">
              <a:solidFill>
                <a:srgbClr val="FFFFFF"/>
              </a:solidFill>
              <a:latin typeface="Arial Narrow" pitchFamily="34" charset="0"/>
            </a:endParaRPr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9183659" y="417053"/>
            <a:ext cx="1057252" cy="445988"/>
            <a:chOff x="9183659" y="417053"/>
            <a:chExt cx="1057252" cy="445988"/>
          </a:xfrm>
        </p:grpSpPr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726335" y="417053"/>
              <a:ext cx="514576" cy="445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F47BB883-9E41-4655-AAE4-EDC96567D15C}"/>
                </a:ext>
              </a:extLst>
            </p:cNvPr>
            <p:cNvSpPr/>
            <p:nvPr userDrawn="1"/>
          </p:nvSpPr>
          <p:spPr>
            <a:xfrm>
              <a:off x="9183659" y="417502"/>
              <a:ext cx="445539" cy="44553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600" dirty="0">
                  <a:solidFill>
                    <a:schemeClr val="bg1"/>
                  </a:solidFill>
                  <a:latin typeface="FontAwesome"/>
                </a:rPr>
                <a:t></a:t>
              </a:r>
              <a:endParaRPr lang="de-AT" sz="1600" dirty="0">
                <a:latin typeface="Arial Narrow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45" r:id="rId1"/>
    <p:sldLayoutId id="2147485144" r:id="rId2"/>
    <p:sldLayoutId id="2147485140" r:id="rId3"/>
    <p:sldLayoutId id="2147485141" r:id="rId4"/>
    <p:sldLayoutId id="2147485154" r:id="rId5"/>
    <p:sldLayoutId id="2147485155" r:id="rId6"/>
    <p:sldLayoutId id="2147485157" r:id="rId7"/>
    <p:sldLayoutId id="2147485158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 Narrow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5pPr>
      <a:lvl6pPr marL="561602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6pPr>
      <a:lvl7pPr marL="1123205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7pPr>
      <a:lvl8pPr marL="1684807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8pPr>
      <a:lvl9pPr marL="2246408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9pPr>
    </p:titleStyle>
    <p:bodyStyle>
      <a:lvl1pPr marL="420688" indent="-4206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11225" indent="-3508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403350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65325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25713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088813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650414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212016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773618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602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3205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07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6408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8010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9613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31215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92817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194F11D-1CEA-43EC-A3F0-B9A2E957175D}"/>
              </a:ext>
            </a:extLst>
          </p:cNvPr>
          <p:cNvSpPr/>
          <p:nvPr userDrawn="1"/>
        </p:nvSpPr>
        <p:spPr>
          <a:xfrm>
            <a:off x="-1" y="7355621"/>
            <a:ext cx="10693400" cy="205642"/>
          </a:xfrm>
          <a:prstGeom prst="rect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altLang="de-DE" sz="900" dirty="0">
                <a:solidFill>
                  <a:srgbClr val="4D4D4D"/>
                </a:solidFill>
                <a:latin typeface="Arial Narrow" pitchFamily="34" charset="0"/>
                <a:cs typeface="Arial" charset="0"/>
              </a:rPr>
              <a:t>BOC Academy Programme  |  © BOC Group </a:t>
            </a:r>
            <a:endParaRPr lang="de-AT" altLang="de-DE" sz="900" dirty="0">
              <a:latin typeface="Arial Narrow" pitchFamily="34" charset="0"/>
              <a:cs typeface="Arial" charset="0"/>
            </a:endParaRPr>
          </a:p>
        </p:txBody>
      </p:sp>
      <p:sp>
        <p:nvSpPr>
          <p:cNvPr id="4101" name="Rechteck 12"/>
          <p:cNvSpPr>
            <a:spLocks noChangeArrowheads="1"/>
          </p:cNvSpPr>
          <p:nvPr userDrawn="1"/>
        </p:nvSpPr>
        <p:spPr bwMode="auto">
          <a:xfrm>
            <a:off x="-1" y="0"/>
            <a:ext cx="10693399" cy="180000"/>
          </a:xfrm>
          <a:prstGeom prst="rect">
            <a:avLst/>
          </a:prstGeom>
          <a:solidFill>
            <a:srgbClr val="D0D0D0"/>
          </a:solidFill>
          <a:ln>
            <a:noFill/>
          </a:ln>
        </p:spPr>
        <p:txBody>
          <a:bodyPr lIns="112321" tIns="56159" rIns="112321" bIns="56159" anchor="ctr"/>
          <a:lstStyle/>
          <a:p>
            <a:pPr algn="ctr"/>
            <a:endParaRPr lang="de-DE" altLang="de-DE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7" name="Rechteck 16"/>
          <p:cNvSpPr/>
          <p:nvPr userDrawn="1"/>
        </p:nvSpPr>
        <p:spPr>
          <a:xfrm>
            <a:off x="0" y="0"/>
            <a:ext cx="10693400" cy="75612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82600" indent="777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66788" indent="15557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49388" indent="2333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33575" indent="31115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de-DE"/>
          </a:p>
        </p:txBody>
      </p:sp>
      <p:sp>
        <p:nvSpPr>
          <p:cNvPr id="22" name="Foliennummernplatzhalter 5"/>
          <p:cNvSpPr txBox="1">
            <a:spLocks/>
          </p:cNvSpPr>
          <p:nvPr userDrawn="1"/>
        </p:nvSpPr>
        <p:spPr bwMode="auto">
          <a:xfrm>
            <a:off x="10026700" y="7381263"/>
            <a:ext cx="666699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4D4D4D"/>
                </a:solidFill>
                <a:latin typeface="Arial Narrow" pitchFamily="34" charset="0"/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lvl="0" algn="ctr"/>
            <a:fld id="{840733A4-9D99-4957-BA8A-101F78A09E1B}" type="slidenum">
              <a:rPr lang="de-DE" altLang="de-DE"/>
              <a:pPr lvl="0" algn="ctr"/>
              <a:t>‹Nr.›</a:t>
            </a:fld>
            <a:endParaRPr lang="de-DE" altLang="de-DE" dirty="0"/>
          </a:p>
        </p:txBody>
      </p:sp>
      <p:sp>
        <p:nvSpPr>
          <p:cNvPr id="26" name="Rechteck 25"/>
          <p:cNvSpPr/>
          <p:nvPr userDrawn="1"/>
        </p:nvSpPr>
        <p:spPr>
          <a:xfrm>
            <a:off x="666700" y="7150299"/>
            <a:ext cx="9360000" cy="230832"/>
          </a:xfrm>
          <a:prstGeom prst="rect">
            <a:avLst/>
          </a:prstGeom>
        </p:spPr>
        <p:txBody>
          <a:bodyPr wrap="square" lIns="9000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239250" algn="r"/>
              </a:tabLst>
              <a:defRPr/>
            </a:pPr>
            <a:r>
              <a:rPr lang="en-GB" sz="9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Imprint and copyright: publisher and manufacturer: BOC Products &amp; Services AG, place of publishing and manufacturing: Vienna, Austria; </a:t>
            </a:r>
            <a:r>
              <a:rPr lang="en-GB" sz="9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  <a:hlinkClick r:id="rId3"/>
              </a:rPr>
              <a:t>https://www.boc-group.com/imprint</a:t>
            </a:r>
            <a:r>
              <a:rPr lang="en-GB" sz="9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.</a:t>
            </a:r>
          </a:p>
        </p:txBody>
      </p:sp>
      <p:pic>
        <p:nvPicPr>
          <p:cNvPr id="29" name="Grafik 2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699" y="1805677"/>
            <a:ext cx="9360001" cy="3120849"/>
          </a:xfrm>
          <a:prstGeom prst="rect">
            <a:avLst/>
          </a:prstGeom>
        </p:spPr>
      </p:pic>
      <p:sp>
        <p:nvSpPr>
          <p:cNvPr id="31" name="Rechteck 30"/>
          <p:cNvSpPr/>
          <p:nvPr userDrawn="1"/>
        </p:nvSpPr>
        <p:spPr>
          <a:xfrm>
            <a:off x="5274692" y="5644150"/>
            <a:ext cx="475252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14488" indent="0">
              <a:buNone/>
              <a:tabLst>
                <a:tab pos="444500" algn="l"/>
              </a:tabLst>
            </a:pPr>
            <a:r>
              <a:rPr lang="de-DE" sz="1800" b="1" kern="120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Connect </a:t>
            </a:r>
            <a:r>
              <a:rPr lang="de-DE" sz="1800" b="1" kern="1200" dirty="0" err="1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with</a:t>
            </a:r>
            <a:r>
              <a:rPr lang="de-DE" sz="1800" b="1" kern="120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800" b="1" kern="1200" dirty="0" err="1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us</a:t>
            </a:r>
            <a:r>
              <a:rPr lang="de-DE" sz="1800" b="1" kern="120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!</a:t>
            </a:r>
          </a:p>
          <a:p>
            <a:pPr marL="1614488" indent="0" algn="l">
              <a:buNone/>
              <a:tabLst>
                <a:tab pos="444500" algn="l"/>
              </a:tabLst>
            </a:pPr>
            <a:r>
              <a:rPr lang="de-DE" sz="1500" kern="120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Follow </a:t>
            </a:r>
            <a:r>
              <a:rPr lang="de-DE" sz="1500" kern="1200" dirty="0" err="1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us</a:t>
            </a:r>
            <a:r>
              <a:rPr lang="de-DE" sz="1500" kern="120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500" kern="1200" dirty="0" err="1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and</a:t>
            </a:r>
            <a:r>
              <a:rPr lang="de-DE" sz="1500" kern="1200" baseline="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500" kern="1200" baseline="0" dirty="0" err="1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feel</a:t>
            </a:r>
            <a:r>
              <a:rPr lang="de-DE" sz="1500" kern="1200" baseline="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500" kern="1200" baseline="0" dirty="0" err="1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our</a:t>
            </a:r>
            <a:r>
              <a:rPr lang="de-DE" sz="1500" kern="1200" baseline="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de-DE" sz="1500" kern="1200" baseline="0" dirty="0" err="1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heartbeat</a:t>
            </a:r>
            <a:r>
              <a:rPr lang="de-DE" sz="1500" kern="1200" baseline="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.</a:t>
            </a:r>
            <a:endParaRPr lang="de-DE" sz="1500" kern="1200" dirty="0">
              <a:solidFill>
                <a:schemeClr val="tx1"/>
              </a:solidFill>
              <a:latin typeface="Arial Narrow" pitchFamily="34" charset="0"/>
              <a:ea typeface="+mn-ea"/>
              <a:cs typeface="+mn-cs"/>
            </a:endParaRPr>
          </a:p>
          <a:p>
            <a:pPr marL="1614488" indent="0" algn="l">
              <a:buNone/>
              <a:tabLst>
                <a:tab pos="444500" algn="l"/>
              </a:tabLst>
            </a:pPr>
            <a:endParaRPr lang="de-DE" sz="500" kern="1200" dirty="0">
              <a:solidFill>
                <a:schemeClr val="tx1"/>
              </a:solidFill>
              <a:latin typeface="FontAwesome" pitchFamily="2" charset="0"/>
              <a:ea typeface="+mn-ea"/>
              <a:cs typeface="+mn-cs"/>
            </a:endParaRPr>
          </a:p>
          <a:p>
            <a:pPr marL="1614488" indent="0" algn="l">
              <a:buNone/>
              <a:tabLst>
                <a:tab pos="444500" algn="l"/>
              </a:tabLst>
            </a:pPr>
            <a:r>
              <a:rPr lang="de-DE" sz="2000" kern="1200" dirty="0">
                <a:solidFill>
                  <a:schemeClr val="tx1"/>
                </a:solidFill>
                <a:latin typeface="FontAwesome" pitchFamily="2" charset="0"/>
                <a:ea typeface="+mn-ea"/>
                <a:cs typeface="+mn-cs"/>
              </a:rPr>
              <a:t>  </a:t>
            </a:r>
            <a:r>
              <a:rPr lang="de-DE" sz="2000" kern="120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34" name="Titel 1"/>
          <p:cNvSpPr txBox="1">
            <a:spLocks/>
          </p:cNvSpPr>
          <p:nvPr userDrawn="1"/>
        </p:nvSpPr>
        <p:spPr>
          <a:xfrm>
            <a:off x="666700" y="335400"/>
            <a:ext cx="9054482" cy="609742"/>
          </a:xfrm>
          <a:prstGeom prst="rect">
            <a:avLst/>
          </a:prstGeom>
        </p:spPr>
        <p:txBody>
          <a:bodyPr lIns="0" tIns="56159" rIns="112321" bIns="56159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 baseline="0">
                <a:solidFill>
                  <a:schemeClr val="tx1"/>
                </a:solidFill>
                <a:latin typeface="Arial Narrow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5pPr>
            <a:lvl6pPr marL="561602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6pPr>
            <a:lvl7pPr marL="1123205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7pPr>
            <a:lvl8pPr marL="1684807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8pPr>
            <a:lvl9pPr marL="2246408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GB" dirty="0"/>
              <a:t>For further information…</a:t>
            </a:r>
          </a:p>
        </p:txBody>
      </p:sp>
      <p:sp>
        <p:nvSpPr>
          <p:cNvPr id="35" name="Textplatzhalter 7"/>
          <p:cNvSpPr txBox="1">
            <a:spLocks/>
          </p:cNvSpPr>
          <p:nvPr userDrawn="1"/>
        </p:nvSpPr>
        <p:spPr>
          <a:xfrm>
            <a:off x="666700" y="1009424"/>
            <a:ext cx="9059240" cy="413753"/>
          </a:xfrm>
          <a:prstGeom prst="rect">
            <a:avLst/>
          </a:prstGeom>
        </p:spPr>
        <p:txBody>
          <a:bodyPr lIns="0" tIns="36000" rIns="112321" bIns="36000"/>
          <a:lstStyle>
            <a:lvl1pPr marL="420688" indent="-4206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 baseline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911225" indent="-35083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2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403350" indent="-2794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5325" indent="-2794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5713" indent="-2794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8813" indent="-280801" algn="l" defTabSz="11232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0414" indent="-280801" algn="l" defTabSz="11232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12016" indent="-280801" algn="l" defTabSz="11232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73618" indent="-280801" algn="l" defTabSz="11232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… please get in touch with us!</a:t>
            </a:r>
          </a:p>
        </p:txBody>
      </p:sp>
    </p:spTree>
    <p:extLst>
      <p:ext uri="{BB962C8B-B14F-4D97-AF65-F5344CB8AC3E}">
        <p14:creationId xmlns:p14="http://schemas.microsoft.com/office/powerpoint/2010/main" val="116399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50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 Narrow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5pPr>
      <a:lvl6pPr marL="561602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6pPr>
      <a:lvl7pPr marL="1123205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7pPr>
      <a:lvl8pPr marL="1684807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8pPr>
      <a:lvl9pPr marL="2246408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9pPr>
    </p:titleStyle>
    <p:bodyStyle>
      <a:lvl1pPr marL="420688" indent="-4206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11225" indent="-3508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403350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65325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25713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088813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650414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212016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773618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602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3205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07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6408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8010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9613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31215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92817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194F11D-1CEA-43EC-A3F0-B9A2E957175D}"/>
              </a:ext>
            </a:extLst>
          </p:cNvPr>
          <p:cNvSpPr/>
          <p:nvPr userDrawn="1"/>
        </p:nvSpPr>
        <p:spPr>
          <a:xfrm>
            <a:off x="-1" y="7355621"/>
            <a:ext cx="10693400" cy="205642"/>
          </a:xfrm>
          <a:prstGeom prst="rect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altLang="de-DE" sz="900" dirty="0">
                <a:solidFill>
                  <a:srgbClr val="4D4D4D"/>
                </a:solidFill>
                <a:cs typeface="Arial" charset="0"/>
              </a:rPr>
              <a:t>BOC Academy Programme  |  © BOC Group </a:t>
            </a:r>
            <a:endParaRPr lang="de-AT" altLang="de-DE" sz="900" dirty="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4101" name="Rechteck 12"/>
          <p:cNvSpPr>
            <a:spLocks noChangeArrowheads="1"/>
          </p:cNvSpPr>
          <p:nvPr userDrawn="1"/>
        </p:nvSpPr>
        <p:spPr bwMode="auto">
          <a:xfrm>
            <a:off x="-1" y="0"/>
            <a:ext cx="10693399" cy="180000"/>
          </a:xfrm>
          <a:prstGeom prst="rect">
            <a:avLst/>
          </a:prstGeom>
          <a:solidFill>
            <a:srgbClr val="D0D0D0"/>
          </a:solidFill>
          <a:ln>
            <a:noFill/>
          </a:ln>
        </p:spPr>
        <p:txBody>
          <a:bodyPr lIns="112321" tIns="56159" rIns="112321" bIns="56159" anchor="ctr"/>
          <a:lstStyle/>
          <a:p>
            <a:pPr algn="ctr"/>
            <a:endParaRPr lang="de-DE" altLang="de-DE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7" name="Rechteck 16"/>
          <p:cNvSpPr/>
          <p:nvPr userDrawn="1"/>
        </p:nvSpPr>
        <p:spPr>
          <a:xfrm>
            <a:off x="0" y="0"/>
            <a:ext cx="10693400" cy="75612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82600" indent="777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66788" indent="15557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49388" indent="2333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33575" indent="31115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2" name="Foliennummernplatzhalter 5"/>
          <p:cNvSpPr txBox="1">
            <a:spLocks/>
          </p:cNvSpPr>
          <p:nvPr userDrawn="1"/>
        </p:nvSpPr>
        <p:spPr bwMode="auto">
          <a:xfrm>
            <a:off x="10026700" y="7381263"/>
            <a:ext cx="666699" cy="1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4D4D4D"/>
                </a:solidFill>
                <a:latin typeface="Arial Narrow" pitchFamily="34" charset="0"/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/>
            <a:fld id="{840733A4-9D99-4957-BA8A-101F78A09E1B}" type="slidenum">
              <a:rPr lang="de-DE" altLang="de-DE"/>
              <a:pPr algn="ctr"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012574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 Narrow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5pPr>
      <a:lvl6pPr marL="561602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6pPr>
      <a:lvl7pPr marL="1123205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7pPr>
      <a:lvl8pPr marL="1684807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8pPr>
      <a:lvl9pPr marL="2246408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9pPr>
    </p:titleStyle>
    <p:bodyStyle>
      <a:lvl1pPr marL="420688" indent="-4206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11225" indent="-3508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403350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65325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25713" indent="-2794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088813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650414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212016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773618" indent="-280801" algn="l" defTabSz="112320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602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3205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07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6408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8010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9613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31215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92817" algn="l" defTabSz="112320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jpe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microsoft.com/office/2007/relationships/hdphoto" Target="../media/hdphoto5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10" Type="http://schemas.openxmlformats.org/officeDocument/2006/relationships/image" Target="../media/image10.png"/><Relationship Id="rId4" Type="http://schemas.openxmlformats.org/officeDocument/2006/relationships/image" Target="../media/image15.pn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4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microsoft.com/office/2007/relationships/hdphoto" Target="../media/hdphoto4.wdp"/><Relationship Id="rId10" Type="http://schemas.openxmlformats.org/officeDocument/2006/relationships/image" Target="../media/image24.png"/><Relationship Id="rId4" Type="http://schemas.openxmlformats.org/officeDocument/2006/relationships/image" Target="../media/image8.png"/><Relationship Id="rId9" Type="http://schemas.openxmlformats.org/officeDocument/2006/relationships/image" Target="../media/image23.jpeg"/><Relationship Id="rId1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F90F993-6788-480D-965B-C7D7C39AC6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0281"/>
            <a:ext cx="10693400" cy="57798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9D8BF4-763C-4EAA-B758-C217B627A9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The Role of TOGAF, Archimate &amp; Co.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7E32C7-E4A9-4331-8471-344C2481573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  <a14:imgEffect>
                      <a14:artisticChalk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1980" y="1908371"/>
            <a:ext cx="3474610" cy="40360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97BD38-B5D8-4FD8-8732-2C21671224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55421" y="2713738"/>
            <a:ext cx="2711710" cy="26511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6F5808-1CB7-4281-B83C-9E27C37F17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Chalk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07907" y="3021670"/>
            <a:ext cx="4139543" cy="256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377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C:\Users\cmoser\Desktop\82841_2q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5"/>
          <a:stretch/>
        </p:blipFill>
        <p:spPr bwMode="auto">
          <a:xfrm>
            <a:off x="988446" y="1404301"/>
            <a:ext cx="8857230" cy="582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https://www.forrester.com/pimages/forrester/imported/forresterDotCom/Research/82841/82841_2q.gif"/>
          <p:cNvSpPr>
            <a:spLocks noChangeAspect="1" noChangeArrowheads="1"/>
          </p:cNvSpPr>
          <p:nvPr/>
        </p:nvSpPr>
        <p:spPr bwMode="auto">
          <a:xfrm>
            <a:off x="1020219" y="-1188059"/>
            <a:ext cx="9629775" cy="690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https://www.forrester.com/pimages/forrester/imported/forresterDotCom/Research/82841/82841_2q.gif"/>
          <p:cNvSpPr>
            <a:spLocks noChangeAspect="1" noChangeArrowheads="1"/>
          </p:cNvSpPr>
          <p:nvPr/>
        </p:nvSpPr>
        <p:spPr bwMode="auto">
          <a:xfrm>
            <a:off x="215901" y="15876"/>
            <a:ext cx="9629775" cy="690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097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1622623" y="5007793"/>
            <a:ext cx="2879725" cy="1076325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Meta Model/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Modelling Language</a:t>
            </a:r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6067623" y="5017318"/>
            <a:ext cx="2879725" cy="1074737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Analyses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Reports</a:t>
            </a:r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1208285" y="3691755"/>
            <a:ext cx="8170863" cy="2897188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>
              <a:spcBef>
                <a:spcPct val="20000"/>
              </a:spcBef>
              <a:buSzPct val="100000"/>
            </a:pPr>
            <a:endParaRPr lang="de-DE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653254" y="5322118"/>
            <a:ext cx="1214437" cy="454025"/>
          </a:xfrm>
          <a:prstGeom prst="leftRightArrow">
            <a:avLst>
              <a:gd name="adj1" fmla="val 50000"/>
              <a:gd name="adj2" fmla="val 49918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9001666">
            <a:off x="2988176" y="4277543"/>
            <a:ext cx="1296987" cy="454025"/>
          </a:xfrm>
          <a:prstGeom prst="leftRightArrow">
            <a:avLst>
              <a:gd name="adj1" fmla="val 50000"/>
              <a:gd name="adj2" fmla="val 53311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 rot="2598334" flipH="1">
            <a:off x="6283523" y="4304530"/>
            <a:ext cx="1296987" cy="454025"/>
          </a:xfrm>
          <a:prstGeom prst="leftRightArrow">
            <a:avLst>
              <a:gd name="adj1" fmla="val 50000"/>
              <a:gd name="adj2" fmla="val 53311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1377228" y="1526067"/>
            <a:ext cx="7796463" cy="760396"/>
          </a:xfrm>
          <a:prstGeom prst="ellipse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2300" b="1" dirty="0"/>
              <a:t>Goals / Architecture </a:t>
            </a:r>
            <a:r>
              <a:rPr lang="de-DE" sz="2300" b="1" dirty="0" err="1"/>
              <a:t>Principles</a:t>
            </a:r>
            <a:endParaRPr lang="de-DE" sz="2300" b="1" dirty="0"/>
          </a:p>
        </p:txBody>
      </p:sp>
      <p:sp>
        <p:nvSpPr>
          <p:cNvPr id="13" name="Pfeil nach unten 14"/>
          <p:cNvSpPr/>
          <p:nvPr/>
        </p:nvSpPr>
        <p:spPr bwMode="auto">
          <a:xfrm>
            <a:off x="4991515" y="2413817"/>
            <a:ext cx="567890" cy="430915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4" name="Pfeil nach unten 15"/>
          <p:cNvSpPr/>
          <p:nvPr/>
        </p:nvSpPr>
        <p:spPr bwMode="auto">
          <a:xfrm>
            <a:off x="2104048" y="2413818"/>
            <a:ext cx="567890" cy="2164267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5" name="Pfeil nach unten 16"/>
          <p:cNvSpPr/>
          <p:nvPr/>
        </p:nvSpPr>
        <p:spPr bwMode="auto">
          <a:xfrm>
            <a:off x="7851822" y="2413818"/>
            <a:ext cx="567890" cy="2213993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6" name="Oval 4"/>
          <p:cNvSpPr>
            <a:spLocks noChangeArrowheads="1"/>
          </p:cNvSpPr>
          <p:nvPr/>
        </p:nvSpPr>
        <p:spPr bwMode="auto">
          <a:xfrm>
            <a:off x="3829248" y="2988493"/>
            <a:ext cx="2879725" cy="1076325"/>
          </a:xfrm>
          <a:prstGeom prst="ellipse">
            <a:avLst/>
          </a:prstGeom>
          <a:solidFill>
            <a:srgbClr val="D6E9D8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Procedure</a:t>
            </a:r>
            <a:r>
              <a:rPr lang="de-DE" dirty="0">
                <a:solidFill>
                  <a:schemeClr val="tx1"/>
                </a:solidFill>
              </a:rPr>
              <a:t> /</a:t>
            </a: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Processes</a:t>
            </a:r>
            <a:r>
              <a:rPr lang="de-DE" dirty="0">
                <a:solidFill>
                  <a:schemeClr val="tx1"/>
                </a:solidFill>
              </a:rPr>
              <a:t> / </a:t>
            </a:r>
            <a:r>
              <a:rPr lang="de-DE" dirty="0" err="1">
                <a:solidFill>
                  <a:schemeClr val="tx1"/>
                </a:solidFill>
              </a:rPr>
              <a:t>Roles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Titel 1"/>
          <p:cNvSpPr>
            <a:spLocks noGrp="1"/>
          </p:cNvSpPr>
          <p:nvPr>
            <p:ph type="ctrTitle"/>
          </p:nvPr>
        </p:nvSpPr>
        <p:spPr bwMode="auto">
          <a:xfrm>
            <a:off x="666700" y="335400"/>
            <a:ext cx="9054482" cy="60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AT" dirty="0"/>
              <a:t>EAM Approach</a:t>
            </a:r>
            <a:endParaRPr lang="de-AT" b="0" dirty="0"/>
          </a:p>
        </p:txBody>
      </p:sp>
    </p:spTree>
    <p:extLst>
      <p:ext uri="{BB962C8B-B14F-4D97-AF65-F5344CB8AC3E}">
        <p14:creationId xmlns:p14="http://schemas.microsoft.com/office/powerpoint/2010/main" val="372325733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94FEF-D623-4A7F-B5E7-A9D877F36C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b="0" dirty="0"/>
              <a:t>Example of a </a:t>
            </a:r>
            <a:r>
              <a:rPr lang="de-AT" dirty="0"/>
              <a:t>EA procedure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DE678F-4FC1-462F-83D0-1489E18425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C48F10-1443-4FAB-9619-5B997DF5B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317" y="1620331"/>
            <a:ext cx="4240339" cy="5602965"/>
          </a:xfrm>
          <a:prstGeom prst="rect">
            <a:avLst/>
          </a:prstGeom>
        </p:spPr>
      </p:pic>
      <p:sp>
        <p:nvSpPr>
          <p:cNvPr id="9" name="Textfeld 3">
            <a:extLst>
              <a:ext uri="{FF2B5EF4-FFF2-40B4-BE49-F238E27FC236}">
                <a16:creationId xmlns:a16="http://schemas.microsoft.com/office/drawing/2014/main" id="{B5C19D78-B647-48C4-BDF5-8B8FC5134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4940" y="7071129"/>
            <a:ext cx="2994166" cy="3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4" tIns="45712" rIns="91424" bIns="45712">
            <a:spAutoFit/>
          </a:bodyPr>
          <a:lstStyle/>
          <a:p>
            <a:pPr algn="r"/>
            <a:r>
              <a:rPr lang="de-AT" altLang="de-DE" sz="1600" dirty="0">
                <a:latin typeface="Arial Narrow" pitchFamily="34" charset="0"/>
              </a:rPr>
              <a:t>Source: www.opengroup.com</a:t>
            </a:r>
          </a:p>
        </p:txBody>
      </p:sp>
    </p:spTree>
    <p:extLst>
      <p:ext uri="{BB962C8B-B14F-4D97-AF65-F5344CB8AC3E}">
        <p14:creationId xmlns:p14="http://schemas.microsoft.com/office/powerpoint/2010/main" val="1468550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1622623" y="5007793"/>
            <a:ext cx="2879725" cy="1076325"/>
          </a:xfrm>
          <a:prstGeom prst="ellipse">
            <a:avLst/>
          </a:prstGeom>
          <a:solidFill>
            <a:srgbClr val="D6E9D8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Meta-Model/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Modelling Language</a:t>
            </a:r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6067623" y="5017318"/>
            <a:ext cx="2879725" cy="1074737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Analyses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Reports</a:t>
            </a:r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1208285" y="3691755"/>
            <a:ext cx="8170863" cy="2897188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>
              <a:spcBef>
                <a:spcPct val="20000"/>
              </a:spcBef>
              <a:buSzPct val="100000"/>
            </a:pPr>
            <a:endParaRPr lang="de-DE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653254" y="5322118"/>
            <a:ext cx="1214437" cy="454025"/>
          </a:xfrm>
          <a:prstGeom prst="leftRightArrow">
            <a:avLst>
              <a:gd name="adj1" fmla="val 50000"/>
              <a:gd name="adj2" fmla="val 49918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9001666">
            <a:off x="2988176" y="4277543"/>
            <a:ext cx="1296987" cy="454025"/>
          </a:xfrm>
          <a:prstGeom prst="leftRightArrow">
            <a:avLst>
              <a:gd name="adj1" fmla="val 50000"/>
              <a:gd name="adj2" fmla="val 53311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 rot="2598334" flipH="1">
            <a:off x="6283523" y="4304530"/>
            <a:ext cx="1296987" cy="454025"/>
          </a:xfrm>
          <a:prstGeom prst="leftRightArrow">
            <a:avLst>
              <a:gd name="adj1" fmla="val 50000"/>
              <a:gd name="adj2" fmla="val 53311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1377228" y="1526067"/>
            <a:ext cx="7796463" cy="760396"/>
          </a:xfrm>
          <a:prstGeom prst="ellipse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2300" b="1" dirty="0"/>
              <a:t>Goals / Architecture </a:t>
            </a:r>
            <a:r>
              <a:rPr lang="de-DE" sz="2300" b="1" dirty="0" err="1"/>
              <a:t>Principles</a:t>
            </a:r>
            <a:endParaRPr lang="de-DE" sz="2300" b="1" dirty="0"/>
          </a:p>
        </p:txBody>
      </p:sp>
      <p:sp>
        <p:nvSpPr>
          <p:cNvPr id="13" name="Pfeil nach unten 14"/>
          <p:cNvSpPr/>
          <p:nvPr/>
        </p:nvSpPr>
        <p:spPr bwMode="auto">
          <a:xfrm>
            <a:off x="4991515" y="2413817"/>
            <a:ext cx="567890" cy="430915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4" name="Pfeil nach unten 15"/>
          <p:cNvSpPr/>
          <p:nvPr/>
        </p:nvSpPr>
        <p:spPr bwMode="auto">
          <a:xfrm>
            <a:off x="2104048" y="2413818"/>
            <a:ext cx="567890" cy="2164267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5" name="Pfeil nach unten 16"/>
          <p:cNvSpPr/>
          <p:nvPr/>
        </p:nvSpPr>
        <p:spPr bwMode="auto">
          <a:xfrm>
            <a:off x="7851822" y="2413818"/>
            <a:ext cx="567890" cy="2213993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6" name="Oval 4"/>
          <p:cNvSpPr>
            <a:spLocks noChangeArrowheads="1"/>
          </p:cNvSpPr>
          <p:nvPr/>
        </p:nvSpPr>
        <p:spPr bwMode="auto">
          <a:xfrm>
            <a:off x="3829248" y="2988493"/>
            <a:ext cx="2879725" cy="1076325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Procedure</a:t>
            </a:r>
            <a:r>
              <a:rPr lang="de-DE" dirty="0">
                <a:solidFill>
                  <a:schemeClr val="tx1"/>
                </a:solidFill>
              </a:rPr>
              <a:t> /</a:t>
            </a: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Processes</a:t>
            </a:r>
            <a:r>
              <a:rPr lang="de-DE" dirty="0">
                <a:solidFill>
                  <a:schemeClr val="tx1"/>
                </a:solidFill>
              </a:rPr>
              <a:t> / </a:t>
            </a:r>
            <a:r>
              <a:rPr lang="de-DE" dirty="0" err="1">
                <a:solidFill>
                  <a:schemeClr val="tx1"/>
                </a:solidFill>
              </a:rPr>
              <a:t>Roles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Titel 1"/>
          <p:cNvSpPr>
            <a:spLocks noGrp="1"/>
          </p:cNvSpPr>
          <p:nvPr>
            <p:ph type="ctrTitle"/>
          </p:nvPr>
        </p:nvSpPr>
        <p:spPr bwMode="auto">
          <a:xfrm>
            <a:off x="666700" y="335400"/>
            <a:ext cx="9054482" cy="60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AT" dirty="0"/>
              <a:t>EAM Approach</a:t>
            </a:r>
            <a:endParaRPr lang="de-AT" b="0" dirty="0"/>
          </a:p>
        </p:txBody>
      </p:sp>
    </p:spTree>
    <p:extLst>
      <p:ext uri="{BB962C8B-B14F-4D97-AF65-F5344CB8AC3E}">
        <p14:creationId xmlns:p14="http://schemas.microsoft.com/office/powerpoint/2010/main" val="331858402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94FEF-D623-4A7F-B5E7-A9D877F36C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b="0" dirty="0"/>
              <a:t>Example of a </a:t>
            </a:r>
            <a:r>
              <a:rPr lang="de-AT" dirty="0"/>
              <a:t>modelling language</a:t>
            </a:r>
            <a:r>
              <a:rPr lang="de-AT" b="0" dirty="0"/>
              <a:t>: Archimate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DE678F-4FC1-462F-83D0-1489E18425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3B9E23-D4C0-4940-AC2D-9A2C6F4643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410" y="2340431"/>
            <a:ext cx="6606813" cy="48974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2DD7DC4-0F7A-47C3-A5C1-A866C7171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92" y="1423177"/>
            <a:ext cx="2987077" cy="3459934"/>
          </a:xfrm>
          <a:prstGeom prst="rect">
            <a:avLst/>
          </a:prstGeom>
        </p:spPr>
      </p:pic>
      <p:sp>
        <p:nvSpPr>
          <p:cNvPr id="14" name="Textfeld 3">
            <a:extLst>
              <a:ext uri="{FF2B5EF4-FFF2-40B4-BE49-F238E27FC236}">
                <a16:creationId xmlns:a16="http://schemas.microsoft.com/office/drawing/2014/main" id="{20DFB17F-E8EF-4ADA-8771-16B8CD92C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9234" y="7056593"/>
            <a:ext cx="2994166" cy="3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4" tIns="45712" rIns="91424" bIns="45712">
            <a:spAutoFit/>
          </a:bodyPr>
          <a:lstStyle/>
          <a:p>
            <a:pPr algn="r"/>
            <a:r>
              <a:rPr lang="de-AT" altLang="de-DE" sz="1600" dirty="0">
                <a:latin typeface="Arial Narrow" pitchFamily="34" charset="0"/>
              </a:rPr>
              <a:t>Source: www.opengroup.com</a:t>
            </a:r>
          </a:p>
        </p:txBody>
      </p:sp>
    </p:spTree>
    <p:extLst>
      <p:ext uri="{BB962C8B-B14F-4D97-AF65-F5344CB8AC3E}">
        <p14:creationId xmlns:p14="http://schemas.microsoft.com/office/powerpoint/2010/main" val="2851522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78"/>
          <a:stretch/>
        </p:blipFill>
        <p:spPr>
          <a:xfrm>
            <a:off x="666700" y="1279566"/>
            <a:ext cx="9337795" cy="5721649"/>
          </a:xfrm>
          <a:prstGeom prst="rect">
            <a:avLst/>
          </a:prstGeom>
        </p:spPr>
      </p:pic>
      <p:sp>
        <p:nvSpPr>
          <p:cNvPr id="2" name="Pfeil nach rechts 1"/>
          <p:cNvSpPr/>
          <p:nvPr/>
        </p:nvSpPr>
        <p:spPr>
          <a:xfrm rot="964001">
            <a:off x="1337835" y="1296354"/>
            <a:ext cx="3384376" cy="648072"/>
          </a:xfrm>
          <a:prstGeom prst="rightArrow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Business </a:t>
            </a:r>
            <a:r>
              <a:rPr lang="de-DE" dirty="0" err="1">
                <a:solidFill>
                  <a:schemeClr val="tx1"/>
                </a:solidFill>
              </a:rPr>
              <a:t>Processes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Pfeil nach rechts 6"/>
          <p:cNvSpPr/>
          <p:nvPr/>
        </p:nvSpPr>
        <p:spPr>
          <a:xfrm rot="20717184">
            <a:off x="837006" y="4199800"/>
            <a:ext cx="3384376" cy="648072"/>
          </a:xfrm>
          <a:prstGeom prst="rightArrow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Applications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Pfeil nach rechts 8"/>
          <p:cNvSpPr/>
          <p:nvPr/>
        </p:nvSpPr>
        <p:spPr>
          <a:xfrm>
            <a:off x="966217" y="5389414"/>
            <a:ext cx="3384376" cy="648072"/>
          </a:xfrm>
          <a:prstGeom prst="rightArrow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Technologies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Pfeil nach rechts 2"/>
          <p:cNvSpPr/>
          <p:nvPr/>
        </p:nvSpPr>
        <p:spPr>
          <a:xfrm rot="1184584" flipH="1">
            <a:off x="6589525" y="4507676"/>
            <a:ext cx="3415158" cy="593179"/>
          </a:xfrm>
          <a:prstGeom prst="rightArrow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Business </a:t>
            </a:r>
            <a:r>
              <a:rPr lang="de-DE" dirty="0" err="1">
                <a:solidFill>
                  <a:schemeClr val="tx1"/>
                </a:solidFill>
              </a:rPr>
              <a:t>Functions</a:t>
            </a:r>
            <a:r>
              <a:rPr lang="de-DE" dirty="0">
                <a:solidFill>
                  <a:schemeClr val="tx1"/>
                </a:solidFill>
              </a:rPr>
              <a:t>/</a:t>
            </a:r>
            <a:r>
              <a:rPr lang="de-DE" dirty="0" err="1">
                <a:solidFill>
                  <a:schemeClr val="tx1"/>
                </a:solidFill>
              </a:rPr>
              <a:t>Capabilities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Pfeil nach rechts 10"/>
          <p:cNvSpPr/>
          <p:nvPr/>
        </p:nvSpPr>
        <p:spPr>
          <a:xfrm flipH="1">
            <a:off x="7057313" y="1538031"/>
            <a:ext cx="3415158" cy="593179"/>
          </a:xfrm>
          <a:prstGeom prst="rightArrow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Business Objects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Pfeil nach rechts 11"/>
          <p:cNvSpPr/>
          <p:nvPr/>
        </p:nvSpPr>
        <p:spPr>
          <a:xfrm rot="20463530" flipH="1">
            <a:off x="5062478" y="3392441"/>
            <a:ext cx="3415158" cy="593179"/>
          </a:xfrm>
          <a:prstGeom prst="rightArrow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Interfaces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Pfeil nach rechts 12"/>
          <p:cNvSpPr/>
          <p:nvPr/>
        </p:nvSpPr>
        <p:spPr>
          <a:xfrm rot="20662769">
            <a:off x="270136" y="2688881"/>
            <a:ext cx="3384376" cy="648072"/>
          </a:xfrm>
          <a:prstGeom prst="rightArrow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Stakeholder</a:t>
            </a:r>
          </a:p>
        </p:txBody>
      </p:sp>
      <p:sp>
        <p:nvSpPr>
          <p:cNvPr id="14" name="Pfeil nach rechts 13"/>
          <p:cNvSpPr/>
          <p:nvPr/>
        </p:nvSpPr>
        <p:spPr>
          <a:xfrm rot="1184584" flipH="1">
            <a:off x="6103090" y="5740897"/>
            <a:ext cx="3415158" cy="593179"/>
          </a:xfrm>
          <a:prstGeom prst="rightArrow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…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 bwMode="auto">
          <a:xfrm>
            <a:off x="5565043" y="6828697"/>
            <a:ext cx="3166033" cy="369332"/>
          </a:xfrm>
          <a:prstGeom prst="rect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de-DE" dirty="0"/>
              <a:t>…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ArchiMate</a:t>
            </a:r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Which</a:t>
            </a:r>
            <a:r>
              <a:rPr lang="de-DE" dirty="0"/>
              <a:t> „Building Blocks“ </a:t>
            </a:r>
            <a:r>
              <a:rPr lang="de-DE" dirty="0" err="1"/>
              <a:t>of</a:t>
            </a:r>
            <a:r>
              <a:rPr lang="de-DE" dirty="0"/>
              <a:t> an </a:t>
            </a:r>
            <a:r>
              <a:rPr lang="de-DE" dirty="0" err="1"/>
              <a:t>enterprise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curcial</a:t>
            </a:r>
            <a:r>
              <a:rPr lang="de-DE" dirty="0"/>
              <a:t>?</a:t>
            </a:r>
            <a:endParaRPr lang="de-AT" dirty="0"/>
          </a:p>
        </p:txBody>
      </p:sp>
      <p:sp>
        <p:nvSpPr>
          <p:cNvPr id="18" name="Textfeld 17"/>
          <p:cNvSpPr txBox="1"/>
          <p:nvPr/>
        </p:nvSpPr>
        <p:spPr bwMode="auto">
          <a:xfrm>
            <a:off x="8371120" y="6824231"/>
            <a:ext cx="3954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FontAwesome" pitchFamily="2" charset="0"/>
              </a:rPr>
              <a:t></a:t>
            </a:r>
            <a:endParaRPr lang="de-DE" sz="1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8518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3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1622623" y="5007793"/>
            <a:ext cx="2879725" cy="1076325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Meta</a:t>
            </a:r>
            <a:r>
              <a:rPr lang="de-DE" dirty="0">
                <a:solidFill>
                  <a:schemeClr val="tx1"/>
                </a:solidFill>
              </a:rPr>
              <a:t> Model</a:t>
            </a:r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6067623" y="5017318"/>
            <a:ext cx="2879725" cy="1074737"/>
          </a:xfrm>
          <a:prstGeom prst="ellipse">
            <a:avLst/>
          </a:prstGeom>
          <a:solidFill>
            <a:srgbClr val="D6E9D8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Analyses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Reports</a:t>
            </a:r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1208285" y="3691755"/>
            <a:ext cx="8170863" cy="2897188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>
              <a:spcBef>
                <a:spcPct val="20000"/>
              </a:spcBef>
              <a:buSzPct val="100000"/>
            </a:pPr>
            <a:endParaRPr lang="de-DE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653254" y="5322118"/>
            <a:ext cx="1214437" cy="454025"/>
          </a:xfrm>
          <a:prstGeom prst="leftRightArrow">
            <a:avLst>
              <a:gd name="adj1" fmla="val 50000"/>
              <a:gd name="adj2" fmla="val 49918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9001666">
            <a:off x="2988176" y="4277543"/>
            <a:ext cx="1296987" cy="454025"/>
          </a:xfrm>
          <a:prstGeom prst="leftRightArrow">
            <a:avLst>
              <a:gd name="adj1" fmla="val 50000"/>
              <a:gd name="adj2" fmla="val 53311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 rot="2598334" flipH="1">
            <a:off x="6283523" y="4304530"/>
            <a:ext cx="1296987" cy="454025"/>
          </a:xfrm>
          <a:prstGeom prst="leftRightArrow">
            <a:avLst>
              <a:gd name="adj1" fmla="val 50000"/>
              <a:gd name="adj2" fmla="val 53311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1377228" y="1526067"/>
            <a:ext cx="7796463" cy="760396"/>
          </a:xfrm>
          <a:prstGeom prst="ellipse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2300" b="1" dirty="0"/>
              <a:t>Goals / Architecture </a:t>
            </a:r>
            <a:r>
              <a:rPr lang="de-DE" sz="2300" b="1" dirty="0" err="1"/>
              <a:t>Principles</a:t>
            </a:r>
            <a:endParaRPr lang="de-DE" sz="2300" b="1" dirty="0"/>
          </a:p>
        </p:txBody>
      </p:sp>
      <p:sp>
        <p:nvSpPr>
          <p:cNvPr id="13" name="Pfeil nach unten 14"/>
          <p:cNvSpPr/>
          <p:nvPr/>
        </p:nvSpPr>
        <p:spPr bwMode="auto">
          <a:xfrm>
            <a:off x="4991515" y="2413817"/>
            <a:ext cx="567890" cy="430915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4" name="Pfeil nach unten 15"/>
          <p:cNvSpPr/>
          <p:nvPr/>
        </p:nvSpPr>
        <p:spPr bwMode="auto">
          <a:xfrm>
            <a:off x="2104048" y="2413818"/>
            <a:ext cx="567890" cy="2164267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5" name="Pfeil nach unten 16"/>
          <p:cNvSpPr/>
          <p:nvPr/>
        </p:nvSpPr>
        <p:spPr bwMode="auto">
          <a:xfrm>
            <a:off x="7851822" y="2413818"/>
            <a:ext cx="567890" cy="2213993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6" name="Oval 4"/>
          <p:cNvSpPr>
            <a:spLocks noChangeArrowheads="1"/>
          </p:cNvSpPr>
          <p:nvPr/>
        </p:nvSpPr>
        <p:spPr bwMode="auto">
          <a:xfrm>
            <a:off x="3829248" y="2988493"/>
            <a:ext cx="2879725" cy="1076325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Procedure</a:t>
            </a:r>
            <a:r>
              <a:rPr lang="de-DE" dirty="0">
                <a:solidFill>
                  <a:schemeClr val="tx1"/>
                </a:solidFill>
              </a:rPr>
              <a:t> /</a:t>
            </a: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Processes</a:t>
            </a:r>
            <a:r>
              <a:rPr lang="de-DE" dirty="0">
                <a:solidFill>
                  <a:schemeClr val="tx1"/>
                </a:solidFill>
              </a:rPr>
              <a:t> / </a:t>
            </a:r>
            <a:r>
              <a:rPr lang="de-DE" dirty="0" err="1">
                <a:solidFill>
                  <a:schemeClr val="tx1"/>
                </a:solidFill>
              </a:rPr>
              <a:t>Roles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Titel 1"/>
          <p:cNvSpPr>
            <a:spLocks noGrp="1"/>
          </p:cNvSpPr>
          <p:nvPr>
            <p:ph type="ctrTitle"/>
          </p:nvPr>
        </p:nvSpPr>
        <p:spPr bwMode="auto">
          <a:xfrm>
            <a:off x="666700" y="335400"/>
            <a:ext cx="9054482" cy="60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AT" dirty="0"/>
              <a:t>EAM Approach</a:t>
            </a:r>
            <a:endParaRPr lang="de-AT" b="0" dirty="0"/>
          </a:p>
        </p:txBody>
      </p:sp>
    </p:spTree>
    <p:extLst>
      <p:ext uri="{BB962C8B-B14F-4D97-AF65-F5344CB8AC3E}">
        <p14:creationId xmlns:p14="http://schemas.microsoft.com/office/powerpoint/2010/main" val="5885506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27" y="3795401"/>
            <a:ext cx="2466379" cy="16768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335" y="5475261"/>
            <a:ext cx="2806538" cy="17063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818" y="1332629"/>
            <a:ext cx="2713551" cy="20057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5"/>
          <a:srcRect r="49167"/>
          <a:stretch/>
        </p:blipFill>
        <p:spPr>
          <a:xfrm>
            <a:off x="7286939" y="1044251"/>
            <a:ext cx="1800306" cy="20267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6"/>
          <a:srcRect b="38729"/>
          <a:stretch/>
        </p:blipFill>
        <p:spPr>
          <a:xfrm>
            <a:off x="7070495" y="3630072"/>
            <a:ext cx="2990609" cy="13747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0495" y="5292841"/>
            <a:ext cx="2721517" cy="17526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551" y="2196455"/>
            <a:ext cx="3358535" cy="291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ArchiMate</a:t>
            </a:r>
            <a:r>
              <a:rPr lang="de-DE" dirty="0"/>
              <a:t> fit </a:t>
            </a:r>
            <a:r>
              <a:rPr lang="de-DE" dirty="0" err="1"/>
              <a:t>for</a:t>
            </a:r>
            <a:r>
              <a:rPr lang="de-DE" dirty="0"/>
              <a:t> Business – Extended </a:t>
            </a:r>
            <a:r>
              <a:rPr lang="de-DE" dirty="0" err="1"/>
              <a:t>views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reports</a:t>
            </a:r>
            <a:endParaRPr lang="de-DE" b="0" dirty="0"/>
          </a:p>
        </p:txBody>
      </p:sp>
      <p:sp>
        <p:nvSpPr>
          <p:cNvPr id="12" name="Pfeil nach rechts 11"/>
          <p:cNvSpPr/>
          <p:nvPr/>
        </p:nvSpPr>
        <p:spPr>
          <a:xfrm rot="19433207">
            <a:off x="6426820" y="1692399"/>
            <a:ext cx="1152128" cy="437294"/>
          </a:xfrm>
          <a:prstGeom prst="rightArrow">
            <a:avLst/>
          </a:prstGeom>
          <a:solidFill>
            <a:srgbClr val="18AC04">
              <a:alpha val="79000"/>
            </a:srgbClr>
          </a:solidFill>
          <a:ln w="12700">
            <a:solidFill>
              <a:srgbClr val="138B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Pfeil nach rechts 12"/>
          <p:cNvSpPr/>
          <p:nvPr/>
        </p:nvSpPr>
        <p:spPr>
          <a:xfrm rot="2135521">
            <a:off x="6252022" y="5157802"/>
            <a:ext cx="1152128" cy="437294"/>
          </a:xfrm>
          <a:prstGeom prst="rightArrow">
            <a:avLst/>
          </a:prstGeom>
          <a:solidFill>
            <a:srgbClr val="18AC04">
              <a:alpha val="79000"/>
            </a:srgbClr>
          </a:solidFill>
          <a:ln w="12700">
            <a:solidFill>
              <a:srgbClr val="138B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Pfeil nach rechts 13"/>
          <p:cNvSpPr/>
          <p:nvPr/>
        </p:nvSpPr>
        <p:spPr>
          <a:xfrm rot="12858003">
            <a:off x="2722826" y="2153992"/>
            <a:ext cx="1152128" cy="437294"/>
          </a:xfrm>
          <a:prstGeom prst="rightArrow">
            <a:avLst/>
          </a:prstGeom>
          <a:solidFill>
            <a:srgbClr val="18AC04">
              <a:alpha val="79000"/>
            </a:srgbClr>
          </a:solidFill>
          <a:ln w="12700">
            <a:solidFill>
              <a:srgbClr val="138B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Pfeil nach rechts 14"/>
          <p:cNvSpPr/>
          <p:nvPr/>
        </p:nvSpPr>
        <p:spPr>
          <a:xfrm rot="10800000">
            <a:off x="2466380" y="4140671"/>
            <a:ext cx="1152128" cy="437294"/>
          </a:xfrm>
          <a:prstGeom prst="rightArrow">
            <a:avLst/>
          </a:prstGeom>
          <a:solidFill>
            <a:srgbClr val="18AC04">
              <a:alpha val="79000"/>
            </a:srgbClr>
          </a:solidFill>
          <a:ln w="12700">
            <a:solidFill>
              <a:srgbClr val="138B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Pfeil nach rechts 15"/>
          <p:cNvSpPr/>
          <p:nvPr/>
        </p:nvSpPr>
        <p:spPr>
          <a:xfrm rot="5400000">
            <a:off x="3906540" y="5220791"/>
            <a:ext cx="1152128" cy="437294"/>
          </a:xfrm>
          <a:prstGeom prst="rightArrow">
            <a:avLst/>
          </a:prstGeom>
          <a:solidFill>
            <a:srgbClr val="18AC04">
              <a:alpha val="79000"/>
            </a:srgbClr>
          </a:solidFill>
          <a:ln w="12700">
            <a:solidFill>
              <a:srgbClr val="138B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Pfeil nach rechts 16"/>
          <p:cNvSpPr/>
          <p:nvPr/>
        </p:nvSpPr>
        <p:spPr>
          <a:xfrm>
            <a:off x="6426820" y="3963805"/>
            <a:ext cx="1152128" cy="437294"/>
          </a:xfrm>
          <a:prstGeom prst="rightArrow">
            <a:avLst/>
          </a:prstGeom>
          <a:solidFill>
            <a:srgbClr val="18AC04">
              <a:alpha val="79000"/>
            </a:srgbClr>
          </a:solidFill>
          <a:ln w="12700">
            <a:solidFill>
              <a:srgbClr val="138B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2321980" y="2680937"/>
            <a:ext cx="6049440" cy="2040425"/>
          </a:xfrm>
          <a:prstGeom prst="rect">
            <a:avLst/>
          </a:prstGeom>
          <a:solidFill>
            <a:srgbClr val="009D3A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 Narrow" panose="020B0606020202030204" pitchFamily="34" charset="0"/>
              </a:rPr>
              <a:t>Stakeholder-oriented viewpoints and reports </a:t>
            </a:r>
            <a:br>
              <a:rPr lang="en-US" sz="2800" dirty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Arial Narrow" panose="020B0606020202030204" pitchFamily="34" charset="0"/>
              </a:rPr>
              <a:t>are decisive: </a:t>
            </a:r>
            <a:br>
              <a:rPr lang="en-US" sz="2800" dirty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Arial Narrow" panose="020B0606020202030204" pitchFamily="34" charset="0"/>
              </a:rPr>
              <a:t>Communication of the architectures </a:t>
            </a:r>
            <a:br>
              <a:rPr lang="en-US" sz="2800" dirty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Arial Narrow" panose="020B0606020202030204" pitchFamily="34" charset="0"/>
              </a:rPr>
              <a:t>are the main focus!</a:t>
            </a:r>
            <a:endParaRPr lang="de-AT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5771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7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F20D82-2694-449D-B8B2-96746E3112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Assignment 1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CF9E7A-246A-487C-B1FB-249738F848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747814B-9CB4-4709-9B34-9C410EED8CA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Think of an organization of any sector of your choice. Discuss the historical background of the chosen industry. Elaborate on current challenges in this sector and of your fictive organization. </a:t>
            </a:r>
            <a:endParaRPr lang="de-AT" b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Attention: </a:t>
            </a:r>
            <a:r>
              <a:rPr lang="en-US" dirty="0"/>
              <a:t>Before you decide for a specific industry and fictive organization, check the upcoming assignments. Make sure you chose an industry you and your team mates feel confident with and are knowledgeable.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AA1CAC-D06F-452C-9B84-7BA6C6A2A45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D163BE57-A0EF-4F52-B02C-0E001943088E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3364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FF7B16-1D4E-4872-9EBB-B7A6DD708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02074" y="422276"/>
            <a:ext cx="7326892" cy="1140910"/>
          </a:xfrm>
        </p:spPr>
        <p:txBody>
          <a:bodyPr/>
          <a:lstStyle/>
          <a:p>
            <a:r>
              <a:rPr lang="en-GB" dirty="0"/>
              <a:t>Assignment 1 – </a:t>
            </a:r>
            <a:br>
              <a:rPr lang="en-GB" dirty="0"/>
            </a:br>
            <a:r>
              <a:rPr lang="de-AT" dirty="0"/>
              <a:t>Chose an Organisation</a:t>
            </a:r>
            <a:endParaRPr lang="en-GB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0345B4-3DD4-4668-89FD-8AB0D2B513C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Think of an organization of any sector of your choice. Discuss the historical background of the chosen industry. Elaborate on current challenges in this sector and of your fictive organization. </a:t>
            </a:r>
            <a:endParaRPr lang="de-AT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Attention: Before you decide for a specific industry and fictive organization, check the upcoming assignments. Make sure you chose an industry you and your team mates feel confident with and are knowledgeable.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AFF85E-DB50-4417-87D2-5EB47F39B41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D163BE57-A0EF-4F52-B02C-0E001943088E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4ED1AE6-4C81-4746-AD63-B69507CB97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7" b="100000" l="9524" r="89524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668" y="213559"/>
            <a:ext cx="1920406" cy="146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01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DF010-4111-4680-ABB0-9563C5BA00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TOGAF Overview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DA294A-C3D4-412F-BBDA-F82BE94FE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267" y="1957659"/>
            <a:ext cx="6740755" cy="37862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0A82C4-3352-43BF-A98C-9C7D5E7E98BA}"/>
              </a:ext>
            </a:extLst>
          </p:cNvPr>
          <p:cNvSpPr txBox="1"/>
          <p:nvPr/>
        </p:nvSpPr>
        <p:spPr bwMode="auto">
          <a:xfrm>
            <a:off x="8083080" y="6850843"/>
            <a:ext cx="2124409" cy="37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de-AT" dirty="0">
                <a:latin typeface="Arial Narrow" pitchFamily="34" charset="0"/>
              </a:rPr>
              <a:t>Souce: TOGAF 9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2C887B7-F867-4DE1-BD14-00D2F34417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r="2726"/>
          <a:stretch/>
        </p:blipFill>
        <p:spPr>
          <a:xfrm>
            <a:off x="694641" y="2700481"/>
            <a:ext cx="1344719" cy="19095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CB5B6E2B-A00B-47D0-88BF-779F3A2ECFB2}"/>
              </a:ext>
            </a:extLst>
          </p:cNvPr>
          <p:cNvSpPr/>
          <p:nvPr/>
        </p:nvSpPr>
        <p:spPr>
          <a:xfrm>
            <a:off x="2466300" y="1957659"/>
            <a:ext cx="648090" cy="3786296"/>
          </a:xfrm>
          <a:prstGeom prst="leftBrac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118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B06AFC2-4CA1-403B-A07A-15C7B61052AF}"/>
              </a:ext>
            </a:extLst>
          </p:cNvPr>
          <p:cNvSpPr/>
          <p:nvPr/>
        </p:nvSpPr>
        <p:spPr>
          <a:xfrm>
            <a:off x="458162" y="4340841"/>
            <a:ext cx="2335137" cy="159069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latin typeface="Arial Narrow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6181CD-CA1B-47B6-ADDD-3B31D9D920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Archimate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3ABC9D-B5CB-4C10-A94D-BEED39C49B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285F13-286B-4E97-88B1-DE8E990CFB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590" y="4500731"/>
            <a:ext cx="2016280" cy="220187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E344CB-E103-4E9F-8CC1-F483BB31A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4940" y="4337149"/>
            <a:ext cx="3304318" cy="23654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D36C65-40F6-4969-8B4C-0271127819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40" y="4501813"/>
            <a:ext cx="2160300" cy="1268748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9461352B-EB86-41F2-AFB2-28E9437F7AA2}"/>
              </a:ext>
            </a:extLst>
          </p:cNvPr>
          <p:cNvGrpSpPr/>
          <p:nvPr/>
        </p:nvGrpSpPr>
        <p:grpSpPr>
          <a:xfrm>
            <a:off x="672948" y="4765762"/>
            <a:ext cx="2424331" cy="1590692"/>
            <a:chOff x="1022696" y="4961147"/>
            <a:chExt cx="2424331" cy="1590692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FFFD1BD-1B46-40A2-B022-0380A84A475F}"/>
                </a:ext>
              </a:extLst>
            </p:cNvPr>
            <p:cNvSpPr/>
            <p:nvPr/>
          </p:nvSpPr>
          <p:spPr>
            <a:xfrm>
              <a:off x="1022696" y="4961147"/>
              <a:ext cx="2335137" cy="15906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>
                <a:latin typeface="Arial Narrow" pitchFamily="34" charset="0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7798674-AE80-4178-AB2C-DFEE76BAD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10115" y="5008894"/>
              <a:ext cx="2336912" cy="1542945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2D8D17B-16A5-4E82-845F-CABAFFF87E71}"/>
              </a:ext>
            </a:extLst>
          </p:cNvPr>
          <p:cNvGrpSpPr/>
          <p:nvPr/>
        </p:nvGrpSpPr>
        <p:grpSpPr>
          <a:xfrm>
            <a:off x="936979" y="5107557"/>
            <a:ext cx="3055237" cy="1590692"/>
            <a:chOff x="4667793" y="2021554"/>
            <a:chExt cx="3055237" cy="1590692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F8C52B1-500C-4D97-B9FE-3753E86E2D6B}"/>
                </a:ext>
              </a:extLst>
            </p:cNvPr>
            <p:cNvSpPr/>
            <p:nvPr/>
          </p:nvSpPr>
          <p:spPr>
            <a:xfrm>
              <a:off x="4667793" y="2021554"/>
              <a:ext cx="3055237" cy="15906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>
                <a:latin typeface="Arial Narrow" pitchFamily="34" charset="0"/>
              </a:endParaRP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62C4BA8-48B6-4048-98E0-57B85582DD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2630" y="2102144"/>
              <a:ext cx="2702052" cy="1429512"/>
            </a:xfrm>
            <a:prstGeom prst="rect">
              <a:avLst/>
            </a:prstGeom>
          </p:spPr>
        </p:pic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6B408D4D-F6B0-45CC-9EC3-E7B50466D461}"/>
              </a:ext>
            </a:extLst>
          </p:cNvPr>
          <p:cNvSpPr/>
          <p:nvPr/>
        </p:nvSpPr>
        <p:spPr>
          <a:xfrm>
            <a:off x="1530170" y="6766205"/>
            <a:ext cx="1616812" cy="29404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  <a:latin typeface="Arial Narrow" pitchFamily="34" charset="0"/>
              </a:rPr>
              <a:t>Metamodel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E74517D-BD25-4B93-9FB4-FCC5A95C3DDF}"/>
              </a:ext>
            </a:extLst>
          </p:cNvPr>
          <p:cNvSpPr/>
          <p:nvPr/>
        </p:nvSpPr>
        <p:spPr>
          <a:xfrm>
            <a:off x="4920697" y="6766205"/>
            <a:ext cx="1616812" cy="29404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  <a:latin typeface="Arial Narrow" pitchFamily="34" charset="0"/>
              </a:rPr>
              <a:t>Notation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EC772F7-9C91-4F2F-94C5-AB694399FB92}"/>
              </a:ext>
            </a:extLst>
          </p:cNvPr>
          <p:cNvSpPr/>
          <p:nvPr/>
        </p:nvSpPr>
        <p:spPr>
          <a:xfrm>
            <a:off x="7939060" y="6766205"/>
            <a:ext cx="1616812" cy="29404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  <a:latin typeface="Arial Narrow" pitchFamily="34" charset="0"/>
              </a:rPr>
              <a:t>Viewpoints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B71A665-0E0F-49A4-AFA8-BD2DE62475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0697" y="1597471"/>
            <a:ext cx="1296179" cy="196684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00ACE00-2567-414E-8114-E7AA48FA3D7A}"/>
              </a:ext>
            </a:extLst>
          </p:cNvPr>
          <p:cNvCxnSpPr/>
          <p:nvPr/>
        </p:nvCxnSpPr>
        <p:spPr>
          <a:xfrm>
            <a:off x="1674190" y="3780631"/>
            <a:ext cx="7201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9EF6A32-AA5F-48C1-B9E3-FC8A5BBDC254}"/>
              </a:ext>
            </a:extLst>
          </p:cNvPr>
          <p:cNvCxnSpPr/>
          <p:nvPr/>
        </p:nvCxnSpPr>
        <p:spPr>
          <a:xfrm>
            <a:off x="1674190" y="3780631"/>
            <a:ext cx="0" cy="55651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2668972-4047-474D-B988-B168FE3863DA}"/>
              </a:ext>
            </a:extLst>
          </p:cNvPr>
          <p:cNvCxnSpPr>
            <a:stCxn id="33" idx="2"/>
          </p:cNvCxnSpPr>
          <p:nvPr/>
        </p:nvCxnSpPr>
        <p:spPr>
          <a:xfrm flipH="1">
            <a:off x="5562730" y="3564314"/>
            <a:ext cx="6057" cy="772835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B301F11-CB9A-4ED9-88A2-20B30733C2DC}"/>
              </a:ext>
            </a:extLst>
          </p:cNvPr>
          <p:cNvCxnSpPr/>
          <p:nvPr/>
        </p:nvCxnSpPr>
        <p:spPr>
          <a:xfrm>
            <a:off x="8875190" y="3780631"/>
            <a:ext cx="0" cy="55651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319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DF010-4111-4680-ABB0-9563C5BA00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A Modelling Perspective on TOGAF and Archimate ...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C4FE59E-83A0-4096-92C9-476DDF2444EB}"/>
              </a:ext>
            </a:extLst>
          </p:cNvPr>
          <p:cNvGrpSpPr/>
          <p:nvPr/>
        </p:nvGrpSpPr>
        <p:grpSpPr>
          <a:xfrm>
            <a:off x="257461" y="2036409"/>
            <a:ext cx="9897837" cy="2389339"/>
            <a:chOff x="257461" y="2036409"/>
            <a:chExt cx="9897837" cy="238933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A01EDB5-EA06-48C1-8940-6ABA50F07A90}"/>
                </a:ext>
              </a:extLst>
            </p:cNvPr>
            <p:cNvSpPr/>
            <p:nvPr/>
          </p:nvSpPr>
          <p:spPr>
            <a:xfrm>
              <a:off x="257461" y="2036409"/>
              <a:ext cx="9897837" cy="2389339"/>
            </a:xfrm>
            <a:prstGeom prst="rect">
              <a:avLst/>
            </a:prstGeom>
            <a:solidFill>
              <a:schemeClr val="bg1">
                <a:alpha val="39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>
                <a:latin typeface="Arial Narrow" pitchFamily="34" charset="0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F3216CD-703E-4B32-9BA2-4512C02412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" r="2726"/>
            <a:stretch/>
          </p:blipFill>
          <p:spPr>
            <a:xfrm>
              <a:off x="257461" y="2042257"/>
              <a:ext cx="1678430" cy="238349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55316BD-E1C8-45B9-98B4-41D531D12CB1}"/>
                </a:ext>
              </a:extLst>
            </p:cNvPr>
            <p:cNvGrpSpPr/>
            <p:nvPr/>
          </p:nvGrpSpPr>
          <p:grpSpPr>
            <a:xfrm>
              <a:off x="2168133" y="3085466"/>
              <a:ext cx="864097" cy="1210834"/>
              <a:chOff x="4416717" y="965256"/>
              <a:chExt cx="3303976" cy="3976963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AD161511-EE66-4849-B362-D31A2B3B16B5}"/>
                  </a:ext>
                </a:extLst>
              </p:cNvPr>
              <p:cNvSpPr/>
              <p:nvPr/>
            </p:nvSpPr>
            <p:spPr>
              <a:xfrm>
                <a:off x="5008727" y="2313998"/>
                <a:ext cx="2224585" cy="231013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806CBBAF-5AFD-4D63-B0FB-99BB0510EB7B}"/>
                  </a:ext>
                </a:extLst>
              </p:cNvPr>
              <p:cNvSpPr/>
              <p:nvPr/>
            </p:nvSpPr>
            <p:spPr>
              <a:xfrm>
                <a:off x="4416717" y="3102238"/>
                <a:ext cx="720000" cy="72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0B435328-B80E-443A-9FF2-606B1CC985A1}"/>
                  </a:ext>
                </a:extLst>
              </p:cNvPr>
              <p:cNvSpPr/>
              <p:nvPr/>
            </p:nvSpPr>
            <p:spPr>
              <a:xfrm>
                <a:off x="6640693" y="2252901"/>
                <a:ext cx="720000" cy="72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DB66B54D-8871-4C4F-8D7A-1A515A864C2E}"/>
                  </a:ext>
                </a:extLst>
              </p:cNvPr>
              <p:cNvSpPr/>
              <p:nvPr/>
            </p:nvSpPr>
            <p:spPr>
              <a:xfrm>
                <a:off x="5736000" y="3102238"/>
                <a:ext cx="720000" cy="72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514998B9-4D7E-4D3F-BE01-0FD79776CAC6}"/>
                  </a:ext>
                </a:extLst>
              </p:cNvPr>
              <p:cNvSpPr/>
              <p:nvPr/>
            </p:nvSpPr>
            <p:spPr>
              <a:xfrm>
                <a:off x="6680420" y="3972376"/>
                <a:ext cx="720000" cy="72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A4EF74E-CB62-4874-9251-754FBC6CBB38}"/>
                  </a:ext>
                </a:extLst>
              </p:cNvPr>
              <p:cNvSpPr/>
              <p:nvPr/>
            </p:nvSpPr>
            <p:spPr>
              <a:xfrm>
                <a:off x="5736000" y="2033747"/>
                <a:ext cx="720000" cy="72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C4BB4645-E1CD-4558-9B27-A5C234FBFA95}"/>
                  </a:ext>
                </a:extLst>
              </p:cNvPr>
              <p:cNvSpPr/>
              <p:nvPr/>
            </p:nvSpPr>
            <p:spPr>
              <a:xfrm>
                <a:off x="5736000" y="4222219"/>
                <a:ext cx="720000" cy="72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8CF0726D-2946-4FC8-AA2D-76DD7D2013F9}"/>
                  </a:ext>
                </a:extLst>
              </p:cNvPr>
              <p:cNvSpPr/>
              <p:nvPr/>
            </p:nvSpPr>
            <p:spPr>
              <a:xfrm>
                <a:off x="7000693" y="3102238"/>
                <a:ext cx="720000" cy="72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A3FFE76-8C26-4DE1-903A-AB913D6C93D8}"/>
                  </a:ext>
                </a:extLst>
              </p:cNvPr>
              <p:cNvSpPr/>
              <p:nvPr/>
            </p:nvSpPr>
            <p:spPr>
              <a:xfrm>
                <a:off x="4868456" y="2382238"/>
                <a:ext cx="720000" cy="72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47AC1431-99AD-4C36-895E-02A1E419C02C}"/>
                  </a:ext>
                </a:extLst>
              </p:cNvPr>
              <p:cNvSpPr/>
              <p:nvPr/>
            </p:nvSpPr>
            <p:spPr>
              <a:xfrm>
                <a:off x="4791580" y="3972376"/>
                <a:ext cx="720000" cy="72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0D90B1CA-A2E6-42C8-8600-2D2729B225C7}"/>
                  </a:ext>
                </a:extLst>
              </p:cNvPr>
              <p:cNvSpPr/>
              <p:nvPr/>
            </p:nvSpPr>
            <p:spPr>
              <a:xfrm>
                <a:off x="5736000" y="965256"/>
                <a:ext cx="720000" cy="72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46C66054-0CB5-4067-A44C-F49702F37A7B}"/>
                  </a:ext>
                </a:extLst>
              </p:cNvPr>
              <p:cNvCxnSpPr>
                <a:stCxn id="25" idx="4"/>
                <a:endCxn id="20" idx="0"/>
              </p:cNvCxnSpPr>
              <p:nvPr/>
            </p:nvCxnSpPr>
            <p:spPr>
              <a:xfrm>
                <a:off x="6096000" y="1685256"/>
                <a:ext cx="0" cy="34849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70F8B8E2-698E-428B-8AB5-2752466D7498}"/>
                  </a:ext>
                </a:extLst>
              </p:cNvPr>
              <p:cNvCxnSpPr>
                <a:stCxn id="18" idx="2"/>
                <a:endCxn id="16" idx="6"/>
              </p:cNvCxnSpPr>
              <p:nvPr/>
            </p:nvCxnSpPr>
            <p:spPr>
              <a:xfrm flipH="1">
                <a:off x="5136717" y="3462238"/>
                <a:ext cx="599283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F00FCB4A-EF08-4938-B88B-A6CB055C742C}"/>
                  </a:ext>
                </a:extLst>
              </p:cNvPr>
              <p:cNvCxnSpPr>
                <a:stCxn id="18" idx="3"/>
                <a:endCxn id="24" idx="7"/>
              </p:cNvCxnSpPr>
              <p:nvPr/>
            </p:nvCxnSpPr>
            <p:spPr>
              <a:xfrm flipH="1">
                <a:off x="5406138" y="3716796"/>
                <a:ext cx="435304" cy="36102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F0847C17-A41E-4451-B0A5-A71E78FB3CD8}"/>
                  </a:ext>
                </a:extLst>
              </p:cNvPr>
              <p:cNvCxnSpPr>
                <a:stCxn id="18" idx="4"/>
                <a:endCxn id="21" idx="0"/>
              </p:cNvCxnSpPr>
              <p:nvPr/>
            </p:nvCxnSpPr>
            <p:spPr>
              <a:xfrm>
                <a:off x="6096000" y="3822238"/>
                <a:ext cx="0" cy="3999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4C349BF7-FC6D-43A6-8007-3F591754677C}"/>
                  </a:ext>
                </a:extLst>
              </p:cNvPr>
              <p:cNvCxnSpPr>
                <a:stCxn id="18" idx="5"/>
                <a:endCxn id="19" idx="1"/>
              </p:cNvCxnSpPr>
              <p:nvPr/>
            </p:nvCxnSpPr>
            <p:spPr>
              <a:xfrm>
                <a:off x="6350558" y="3716796"/>
                <a:ext cx="435304" cy="36102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B28888B-CF17-487F-BE38-A2C53CEE37C6}"/>
                  </a:ext>
                </a:extLst>
              </p:cNvPr>
              <p:cNvCxnSpPr>
                <a:stCxn id="18" idx="6"/>
                <a:endCxn id="22" idx="2"/>
              </p:cNvCxnSpPr>
              <p:nvPr/>
            </p:nvCxnSpPr>
            <p:spPr>
              <a:xfrm>
                <a:off x="6456000" y="3462238"/>
                <a:ext cx="544693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0EFC1B2-0388-4223-9F62-0CE71B1AB46F}"/>
                  </a:ext>
                </a:extLst>
              </p:cNvPr>
              <p:cNvCxnSpPr>
                <a:stCxn id="18" idx="7"/>
                <a:endCxn id="17" idx="3"/>
              </p:cNvCxnSpPr>
              <p:nvPr/>
            </p:nvCxnSpPr>
            <p:spPr>
              <a:xfrm flipV="1">
                <a:off x="6350558" y="2867459"/>
                <a:ext cx="395577" cy="34022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9AE35B2-2B0A-4639-9C67-F38E5A4C7843}"/>
                  </a:ext>
                </a:extLst>
              </p:cNvPr>
              <p:cNvCxnSpPr>
                <a:stCxn id="18" idx="0"/>
                <a:endCxn id="20" idx="4"/>
              </p:cNvCxnSpPr>
              <p:nvPr/>
            </p:nvCxnSpPr>
            <p:spPr>
              <a:xfrm flipV="1">
                <a:off x="6096000" y="2753747"/>
                <a:ext cx="0" cy="34849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9C9B0C0-D07D-48C1-918C-608E721826E0}"/>
                  </a:ext>
                </a:extLst>
              </p:cNvPr>
              <p:cNvCxnSpPr>
                <a:stCxn id="18" idx="1"/>
                <a:endCxn id="23" idx="5"/>
              </p:cNvCxnSpPr>
              <p:nvPr/>
            </p:nvCxnSpPr>
            <p:spPr>
              <a:xfrm flipH="1" flipV="1">
                <a:off x="5483014" y="2996796"/>
                <a:ext cx="358428" cy="210884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013917E-4E54-4428-851E-34B0F89CC3BD}"/>
                </a:ext>
              </a:extLst>
            </p:cNvPr>
            <p:cNvSpPr txBox="1"/>
            <p:nvPr/>
          </p:nvSpPr>
          <p:spPr bwMode="auto">
            <a:xfrm>
              <a:off x="1723610" y="2036409"/>
              <a:ext cx="170219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b="1" dirty="0">
                  <a:latin typeface="Arial Narrow" pitchFamily="34" charset="0"/>
                </a:rPr>
                <a:t>Architecture </a:t>
              </a:r>
              <a:br>
                <a:rPr lang="de-AT" sz="1600" b="1" dirty="0">
                  <a:latin typeface="Arial Narrow" pitchFamily="34" charset="0"/>
                </a:rPr>
              </a:br>
              <a:r>
                <a:rPr lang="de-AT" sz="1600" b="1" dirty="0">
                  <a:latin typeface="Arial Narrow" pitchFamily="34" charset="0"/>
                </a:rPr>
                <a:t>Development </a:t>
              </a:r>
              <a:br>
                <a:rPr lang="de-AT" sz="1600" b="1" dirty="0">
                  <a:latin typeface="Arial Narrow" pitchFamily="34" charset="0"/>
                </a:rPr>
              </a:br>
              <a:r>
                <a:rPr lang="de-AT" sz="1600" b="1" dirty="0">
                  <a:latin typeface="Arial Narrow" pitchFamily="34" charset="0"/>
                </a:rPr>
                <a:t>Method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B7569EB-71AF-43CB-A615-AA05A8FB92B1}"/>
                </a:ext>
              </a:extLst>
            </p:cNvPr>
            <p:cNvSpPr txBox="1"/>
            <p:nvPr/>
          </p:nvSpPr>
          <p:spPr bwMode="auto">
            <a:xfrm>
              <a:off x="5274690" y="2036409"/>
              <a:ext cx="28412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b="1" dirty="0">
                  <a:latin typeface="Arial Narrow" pitchFamily="34" charset="0"/>
                </a:rPr>
                <a:t>Content Metamodel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2CAD0C2-3628-4612-9123-18DCA4E972EA}"/>
                </a:ext>
              </a:extLst>
            </p:cNvPr>
            <p:cNvGrpSpPr/>
            <p:nvPr/>
          </p:nvGrpSpPr>
          <p:grpSpPr>
            <a:xfrm>
              <a:off x="3372900" y="2885733"/>
              <a:ext cx="1317463" cy="1314513"/>
              <a:chOff x="3161475" y="3349401"/>
              <a:chExt cx="4464496" cy="2776774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3E2F1FE9-8CF3-48F4-9640-C2CF9418185C}"/>
                  </a:ext>
                </a:extLst>
              </p:cNvPr>
              <p:cNvSpPr/>
              <p:nvPr/>
            </p:nvSpPr>
            <p:spPr>
              <a:xfrm>
                <a:off x="3161475" y="3349401"/>
                <a:ext cx="4464496" cy="789578"/>
              </a:xfrm>
              <a:prstGeom prst="rect">
                <a:avLst/>
              </a:prstGeom>
              <a:solidFill>
                <a:srgbClr val="FFFFCC">
                  <a:alpha val="38824"/>
                </a:srgbClr>
              </a:solidFill>
              <a:ln w="127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>
                    <a:solidFill>
                      <a:schemeClr val="tx1"/>
                    </a:solidFill>
                    <a:latin typeface="Arial Narrow" pitchFamily="34" charset="0"/>
                  </a:rPr>
                  <a:t>Business Architecture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670BB65B-A1FE-46A7-94BB-5BB5A22482CB}"/>
                  </a:ext>
                </a:extLst>
              </p:cNvPr>
              <p:cNvSpPr/>
              <p:nvPr/>
            </p:nvSpPr>
            <p:spPr>
              <a:xfrm>
                <a:off x="3161475" y="4336661"/>
                <a:ext cx="4464496" cy="78957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  <a:alpha val="38824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>
                    <a:solidFill>
                      <a:schemeClr val="tx1"/>
                    </a:solidFill>
                    <a:latin typeface="Arial Narrow" pitchFamily="34" charset="0"/>
                  </a:rPr>
                  <a:t>Inform. Systems Architecture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4D78D733-5162-484D-B04E-859567B69DF7}"/>
                  </a:ext>
                </a:extLst>
              </p:cNvPr>
              <p:cNvSpPr/>
              <p:nvPr/>
            </p:nvSpPr>
            <p:spPr>
              <a:xfrm>
                <a:off x="3161475" y="5336597"/>
                <a:ext cx="4464496" cy="789578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  <a:alpha val="38824"/>
                </a:schemeClr>
              </a:solidFill>
              <a:ln w="12700">
                <a:solidFill>
                  <a:srgbClr val="009D3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200" dirty="0">
                    <a:solidFill>
                      <a:schemeClr val="tx1"/>
                    </a:solidFill>
                    <a:latin typeface="Arial Narrow" pitchFamily="34" charset="0"/>
                  </a:rPr>
                  <a:t>Technology Architecture</a:t>
                </a:r>
              </a:p>
            </p:txBody>
          </p: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44AA632-CC68-4947-918A-5E6740379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7095" y="2907815"/>
              <a:ext cx="1200622" cy="1382089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DC95409-2531-4EA3-8098-CB5F718A8FAA}"/>
                </a:ext>
              </a:extLst>
            </p:cNvPr>
            <p:cNvSpPr txBox="1"/>
            <p:nvPr/>
          </p:nvSpPr>
          <p:spPr bwMode="auto">
            <a:xfrm>
              <a:off x="4986650" y="2354261"/>
              <a:ext cx="158422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400" dirty="0">
                  <a:latin typeface="Arial Narrow" pitchFamily="34" charset="0"/>
                </a:rPr>
                <a:t>Classes and </a:t>
              </a:r>
              <a:br>
                <a:rPr lang="de-AT" sz="1400" dirty="0">
                  <a:latin typeface="Arial Narrow" pitchFamily="34" charset="0"/>
                </a:rPr>
              </a:br>
              <a:r>
                <a:rPr lang="de-AT" sz="1400" dirty="0">
                  <a:latin typeface="Arial Narrow" pitchFamily="34" charset="0"/>
                </a:rPr>
                <a:t>Relationtypes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47DAC4A-C3CA-4FBA-B7A9-121CE0ED0B17}"/>
                </a:ext>
              </a:extLst>
            </p:cNvPr>
            <p:cNvSpPr txBox="1"/>
            <p:nvPr/>
          </p:nvSpPr>
          <p:spPr bwMode="auto">
            <a:xfrm>
              <a:off x="3437904" y="2547179"/>
              <a:ext cx="12524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400" dirty="0">
                  <a:latin typeface="Arial Narrow" pitchFamily="34" charset="0"/>
                </a:rPr>
                <a:t>Layers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0F3E6EA-66F3-4A5B-A38C-C6F438D8BB62}"/>
              </a:ext>
            </a:extLst>
          </p:cNvPr>
          <p:cNvGrpSpPr/>
          <p:nvPr/>
        </p:nvGrpSpPr>
        <p:grpSpPr>
          <a:xfrm>
            <a:off x="245022" y="4646287"/>
            <a:ext cx="9897837" cy="2410256"/>
            <a:chOff x="245022" y="4646287"/>
            <a:chExt cx="9897837" cy="2410256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E80B1D8-DD8F-493E-BBFF-4B7453785B4D}"/>
                </a:ext>
              </a:extLst>
            </p:cNvPr>
            <p:cNvCxnSpPr>
              <a:cxnSpLocks/>
            </p:cNvCxnSpPr>
            <p:nvPr/>
          </p:nvCxnSpPr>
          <p:spPr>
            <a:xfrm>
              <a:off x="3258410" y="4654479"/>
              <a:ext cx="0" cy="238933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A90E87A-5520-435E-8234-0A63D3BA26B3}"/>
                </a:ext>
              </a:extLst>
            </p:cNvPr>
            <p:cNvGrpSpPr/>
            <p:nvPr/>
          </p:nvGrpSpPr>
          <p:grpSpPr>
            <a:xfrm>
              <a:off x="245022" y="4646287"/>
              <a:ext cx="9897837" cy="2410256"/>
              <a:chOff x="245022" y="4646287"/>
              <a:chExt cx="9897837" cy="2410256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78B1BBC1-8240-42C7-B4C9-BEABDEFC761B}"/>
                  </a:ext>
                </a:extLst>
              </p:cNvPr>
              <p:cNvSpPr/>
              <p:nvPr/>
            </p:nvSpPr>
            <p:spPr>
              <a:xfrm>
                <a:off x="245022" y="4646287"/>
                <a:ext cx="9897837" cy="2410256"/>
              </a:xfrm>
              <a:prstGeom prst="rect">
                <a:avLst/>
              </a:prstGeom>
              <a:solidFill>
                <a:schemeClr val="bg1">
                  <a:alpha val="39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>
                  <a:latin typeface="Arial Narrow" pitchFamily="34" charset="0"/>
                </a:endParaRPr>
              </a:p>
            </p:txBody>
          </p:sp>
          <p:pic>
            <p:nvPicPr>
              <p:cNvPr id="78" name="Picture 77">
                <a:extLst>
                  <a:ext uri="{FF2B5EF4-FFF2-40B4-BE49-F238E27FC236}">
                    <a16:creationId xmlns:a16="http://schemas.microsoft.com/office/drawing/2014/main" id="{1F6D91D3-EF8E-4D72-8452-D5332BBF30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7461" y="4659086"/>
                <a:ext cx="1709478" cy="2397457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6F48988-7D9C-4FDF-9B2A-EE4A77F0605C}"/>
                  </a:ext>
                </a:extLst>
              </p:cNvPr>
              <p:cNvSpPr txBox="1"/>
              <p:nvPr/>
            </p:nvSpPr>
            <p:spPr bwMode="auto">
              <a:xfrm>
                <a:off x="5328347" y="4705480"/>
                <a:ext cx="284122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600" b="1" dirty="0">
                    <a:latin typeface="Arial Narrow" pitchFamily="34" charset="0"/>
                  </a:rPr>
                  <a:t>Modelling Language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D49BA457-1BC1-41BA-8A03-1D440F40F1C0}"/>
                  </a:ext>
                </a:extLst>
              </p:cNvPr>
              <p:cNvSpPr txBox="1"/>
              <p:nvPr/>
            </p:nvSpPr>
            <p:spPr bwMode="auto">
              <a:xfrm>
                <a:off x="5108929" y="5063058"/>
                <a:ext cx="158422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400" dirty="0">
                    <a:latin typeface="Arial Narrow" pitchFamily="34" charset="0"/>
                  </a:rPr>
                  <a:t>Classes and </a:t>
                </a:r>
                <a:br>
                  <a:rPr lang="de-AT" sz="1400" dirty="0">
                    <a:latin typeface="Arial Narrow" pitchFamily="34" charset="0"/>
                  </a:rPr>
                </a:br>
                <a:r>
                  <a:rPr lang="de-AT" sz="1400" dirty="0">
                    <a:latin typeface="Arial Narrow" pitchFamily="34" charset="0"/>
                  </a:rPr>
                  <a:t>Relationtypes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966EFABA-EA9F-463C-BA30-300E2CCFABC6}"/>
                  </a:ext>
                </a:extLst>
              </p:cNvPr>
              <p:cNvSpPr txBox="1"/>
              <p:nvPr/>
            </p:nvSpPr>
            <p:spPr bwMode="auto">
              <a:xfrm>
                <a:off x="3318926" y="5185085"/>
                <a:ext cx="149666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200" dirty="0">
                    <a:latin typeface="Arial Narrow" pitchFamily="34" charset="0"/>
                  </a:rPr>
                  <a:t>Layers</a:t>
                </a:r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47FFDB64-7CBB-4D8E-AD9F-14A879B07FEB}"/>
                  </a:ext>
                </a:extLst>
              </p:cNvPr>
              <p:cNvGrpSpPr/>
              <p:nvPr/>
            </p:nvGrpSpPr>
            <p:grpSpPr>
              <a:xfrm>
                <a:off x="3384077" y="5567646"/>
                <a:ext cx="1366365" cy="1314513"/>
                <a:chOff x="3161475" y="3349401"/>
                <a:chExt cx="4464496" cy="2776774"/>
              </a:xfrm>
            </p:grpSpPr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EFDC4079-058A-4960-8BAA-43F3E04442C4}"/>
                    </a:ext>
                  </a:extLst>
                </p:cNvPr>
                <p:cNvSpPr/>
                <p:nvPr/>
              </p:nvSpPr>
              <p:spPr>
                <a:xfrm>
                  <a:off x="3161475" y="3349401"/>
                  <a:ext cx="4464496" cy="789578"/>
                </a:xfrm>
                <a:prstGeom prst="rect">
                  <a:avLst/>
                </a:prstGeom>
                <a:solidFill>
                  <a:srgbClr val="FFFFCC">
                    <a:alpha val="38824"/>
                  </a:srgbClr>
                </a:solidFill>
                <a:ln w="127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200" dirty="0">
                      <a:solidFill>
                        <a:schemeClr val="tx1"/>
                      </a:solidFill>
                      <a:latin typeface="Arial Narrow" pitchFamily="34" charset="0"/>
                    </a:rPr>
                    <a:t>Business Architecture</a:t>
                  </a:r>
                </a:p>
              </p:txBody>
            </p:sp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B4797102-B05E-498A-B563-5FA2A6D0888A}"/>
                    </a:ext>
                  </a:extLst>
                </p:cNvPr>
                <p:cNvSpPr/>
                <p:nvPr/>
              </p:nvSpPr>
              <p:spPr>
                <a:xfrm>
                  <a:off x="3161475" y="4336661"/>
                  <a:ext cx="4464496" cy="78957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  <a:alpha val="38824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200" dirty="0">
                      <a:solidFill>
                        <a:schemeClr val="tx1"/>
                      </a:solidFill>
                      <a:latin typeface="Arial Narrow" pitchFamily="34" charset="0"/>
                    </a:rPr>
                    <a:t>Application Architecture</a:t>
                  </a:r>
                </a:p>
              </p:txBody>
            </p:sp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2CFDBE73-9A73-432A-A919-D0CCD56253CF}"/>
                    </a:ext>
                  </a:extLst>
                </p:cNvPr>
                <p:cNvSpPr/>
                <p:nvPr/>
              </p:nvSpPr>
              <p:spPr>
                <a:xfrm>
                  <a:off x="3161475" y="5336597"/>
                  <a:ext cx="4464496" cy="789578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38824"/>
                  </a:schemeClr>
                </a:solidFill>
                <a:ln w="12700">
                  <a:solidFill>
                    <a:srgbClr val="009D3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200" dirty="0">
                      <a:solidFill>
                        <a:schemeClr val="tx1"/>
                      </a:solidFill>
                      <a:latin typeface="Arial Narrow" pitchFamily="34" charset="0"/>
                    </a:rPr>
                    <a:t>Technology Architecture</a:t>
                  </a:r>
                </a:p>
              </p:txBody>
            </p:sp>
          </p:grpSp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id="{E9A79125-DDC8-4559-8C09-2C665A58A1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69393" y="5505476"/>
                <a:ext cx="976341" cy="1376683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</p:pic>
          <p:pic>
            <p:nvPicPr>
              <p:cNvPr id="103" name="Picture 102">
                <a:extLst>
                  <a:ext uri="{FF2B5EF4-FFF2-40B4-BE49-F238E27FC236}">
                    <a16:creationId xmlns:a16="http://schemas.microsoft.com/office/drawing/2014/main" id="{1E036FCD-2BB8-4644-B2C6-1528B02E1A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2565" y="5646947"/>
                <a:ext cx="843945" cy="639981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</p:pic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5F0181EE-BF09-48D9-AA2B-692C1F0AB402}"/>
                  </a:ext>
                </a:extLst>
              </p:cNvPr>
              <p:cNvGrpSpPr/>
              <p:nvPr/>
            </p:nvGrpSpPr>
            <p:grpSpPr>
              <a:xfrm>
                <a:off x="5353678" y="5910896"/>
                <a:ext cx="944904" cy="633793"/>
                <a:chOff x="1022696" y="4961147"/>
                <a:chExt cx="2424331" cy="1590692"/>
              </a:xfrm>
            </p:grpSpPr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EC82F2F7-69BC-4E18-B5D8-EB3C706132D4}"/>
                    </a:ext>
                  </a:extLst>
                </p:cNvPr>
                <p:cNvSpPr/>
                <p:nvPr/>
              </p:nvSpPr>
              <p:spPr>
                <a:xfrm>
                  <a:off x="1022696" y="4961147"/>
                  <a:ext cx="2335137" cy="1590692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dirty="0">
                    <a:latin typeface="Arial Narrow" pitchFamily="34" charset="0"/>
                  </a:endParaRPr>
                </a:p>
              </p:txBody>
            </p:sp>
            <p:pic>
              <p:nvPicPr>
                <p:cNvPr id="106" name="Picture 105">
                  <a:extLst>
                    <a:ext uri="{FF2B5EF4-FFF2-40B4-BE49-F238E27FC236}">
                      <a16:creationId xmlns:a16="http://schemas.microsoft.com/office/drawing/2014/main" id="{2C500925-B7EA-4FE3-B8E1-7502C55E0B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110115" y="5008894"/>
                  <a:ext cx="2336912" cy="1542945"/>
                </a:xfrm>
                <a:prstGeom prst="rect">
                  <a:avLst/>
                </a:prstGeom>
              </p:spPr>
            </p:pic>
          </p:grp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80E42DEB-6112-43FB-8A42-FA2E52E21F17}"/>
                  </a:ext>
                </a:extLst>
              </p:cNvPr>
              <p:cNvGrpSpPr/>
              <p:nvPr/>
            </p:nvGrpSpPr>
            <p:grpSpPr>
              <a:xfrm>
                <a:off x="5558163" y="6252691"/>
                <a:ext cx="1190805" cy="633793"/>
                <a:chOff x="4667793" y="2021554"/>
                <a:chExt cx="3055237" cy="1590692"/>
              </a:xfrm>
            </p:grpSpPr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021E324E-AFEB-4471-988E-BA54907BC5AA}"/>
                    </a:ext>
                  </a:extLst>
                </p:cNvPr>
                <p:cNvSpPr/>
                <p:nvPr/>
              </p:nvSpPr>
              <p:spPr>
                <a:xfrm>
                  <a:off x="4667793" y="2021554"/>
                  <a:ext cx="3055237" cy="1590692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dirty="0">
                    <a:latin typeface="Arial Narrow" pitchFamily="34" charset="0"/>
                  </a:endParaRPr>
                </a:p>
              </p:txBody>
            </p:sp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6A48D961-7E6C-4B59-8855-4ECD9B4E63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42630" y="2102144"/>
                  <a:ext cx="2702052" cy="1429512"/>
                </a:xfrm>
                <a:prstGeom prst="rect">
                  <a:avLst/>
                </a:prstGeom>
              </p:spPr>
            </p:pic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9243423F-93B2-439E-9590-E3CA8D5ED572}"/>
                  </a:ext>
                </a:extLst>
              </p:cNvPr>
              <p:cNvGrpSpPr/>
              <p:nvPr/>
            </p:nvGrpSpPr>
            <p:grpSpPr>
              <a:xfrm>
                <a:off x="8574463" y="5567646"/>
                <a:ext cx="1366365" cy="1194970"/>
                <a:chOff x="3161475" y="3349401"/>
                <a:chExt cx="4464496" cy="2776774"/>
              </a:xfrm>
            </p:grpSpPr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5027F7E7-2C87-4676-9C78-2538CB9542E8}"/>
                    </a:ext>
                  </a:extLst>
                </p:cNvPr>
                <p:cNvSpPr/>
                <p:nvPr/>
              </p:nvSpPr>
              <p:spPr>
                <a:xfrm>
                  <a:off x="3161475" y="3349401"/>
                  <a:ext cx="4464496" cy="789578"/>
                </a:xfrm>
                <a:prstGeom prst="rect">
                  <a:avLst/>
                </a:prstGeom>
                <a:solidFill>
                  <a:srgbClr val="FFFFCC">
                    <a:alpha val="38824"/>
                  </a:srgbClr>
                </a:solidFill>
                <a:ln w="127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400" dirty="0">
                    <a:solidFill>
                      <a:schemeClr val="tx1"/>
                    </a:solidFill>
                    <a:latin typeface="Arial Narrow" pitchFamily="34" charset="0"/>
                  </a:endParaRPr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E44D1B6B-897A-4C96-99FA-82307E3DAC2D}"/>
                    </a:ext>
                  </a:extLst>
                </p:cNvPr>
                <p:cNvSpPr/>
                <p:nvPr/>
              </p:nvSpPr>
              <p:spPr>
                <a:xfrm>
                  <a:off x="3161475" y="4336661"/>
                  <a:ext cx="4464496" cy="78957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  <a:alpha val="38824"/>
                  </a:schemeClr>
                </a:solidFill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400" dirty="0">
                    <a:solidFill>
                      <a:schemeClr val="tx1"/>
                    </a:solidFill>
                    <a:latin typeface="Arial Narrow" pitchFamily="34" charset="0"/>
                  </a:endParaRPr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FDC8CB51-FDC6-4061-8BF1-34DF6A64C10A}"/>
                    </a:ext>
                  </a:extLst>
                </p:cNvPr>
                <p:cNvSpPr/>
                <p:nvPr/>
              </p:nvSpPr>
              <p:spPr>
                <a:xfrm>
                  <a:off x="3161475" y="5336597"/>
                  <a:ext cx="4464496" cy="789578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38824"/>
                  </a:schemeClr>
                </a:solidFill>
                <a:ln w="12700">
                  <a:solidFill>
                    <a:srgbClr val="009D3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400" dirty="0">
                    <a:solidFill>
                      <a:schemeClr val="tx1"/>
                    </a:solidFill>
                    <a:latin typeface="Arial Narrow" pitchFamily="34" charset="0"/>
                  </a:endParaRPr>
                </a:p>
              </p:txBody>
            </p:sp>
          </p:grpSp>
          <p:pic>
            <p:nvPicPr>
              <p:cNvPr id="114" name="Picture 113">
                <a:extLst>
                  <a:ext uri="{FF2B5EF4-FFF2-40B4-BE49-F238E27FC236}">
                    <a16:creationId xmlns:a16="http://schemas.microsoft.com/office/drawing/2014/main" id="{2F2814C4-AA30-4959-A7C2-5FD6167FFA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207952" y="6310329"/>
                <a:ext cx="818207" cy="576156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</p:pic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FEC5E43-A6EB-4CE3-8B11-0DA0643FD88A}"/>
                  </a:ext>
                </a:extLst>
              </p:cNvPr>
              <p:cNvSpPr txBox="1"/>
              <p:nvPr/>
            </p:nvSpPr>
            <p:spPr bwMode="auto">
              <a:xfrm>
                <a:off x="8506847" y="5057661"/>
                <a:ext cx="149666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400" dirty="0">
                    <a:latin typeface="Arial Narrow" pitchFamily="34" charset="0"/>
                  </a:rPr>
                  <a:t>Concerns and Viewpoints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879E2A0D-8959-4129-B2B8-CA7963D5E634}"/>
                  </a:ext>
                </a:extLst>
              </p:cNvPr>
              <p:cNvSpPr txBox="1"/>
              <p:nvPr/>
            </p:nvSpPr>
            <p:spPr bwMode="auto">
              <a:xfrm>
                <a:off x="6899603" y="5148821"/>
                <a:ext cx="149666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400" dirty="0">
                    <a:latin typeface="Arial Narrow" pitchFamily="34" charset="0"/>
                  </a:rPr>
                  <a:t>Graphical Notation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E58CCB0-039E-4F1E-B2FD-2EB6222AA575}"/>
                  </a:ext>
                </a:extLst>
              </p:cNvPr>
              <p:cNvSpPr/>
              <p:nvPr/>
            </p:nvSpPr>
            <p:spPr>
              <a:xfrm>
                <a:off x="8779343" y="5728587"/>
                <a:ext cx="144020" cy="816101"/>
              </a:xfrm>
              <a:prstGeom prst="rect">
                <a:avLst/>
              </a:prstGeom>
              <a:solidFill>
                <a:schemeClr val="bg1">
                  <a:lumMod val="65000"/>
                  <a:alpha val="39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>
                  <a:latin typeface="Arial Narrow" pitchFamily="34" charset="0"/>
                </a:endParaRP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1D2B70C4-69C4-420F-B677-1BFFA16D0A2E}"/>
                  </a:ext>
                </a:extLst>
              </p:cNvPr>
              <p:cNvSpPr/>
              <p:nvPr/>
            </p:nvSpPr>
            <p:spPr>
              <a:xfrm>
                <a:off x="9280345" y="5596100"/>
                <a:ext cx="507137" cy="446325"/>
              </a:xfrm>
              <a:prstGeom prst="rect">
                <a:avLst/>
              </a:prstGeom>
              <a:solidFill>
                <a:schemeClr val="bg1">
                  <a:lumMod val="65000"/>
                  <a:alpha val="39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>
                  <a:latin typeface="Arial Narrow" pitchFamily="34" charset="0"/>
                </a:endParaRPr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AA55C0AE-4CBE-418F-8B2C-C72E59DF84D8}"/>
                  </a:ext>
                </a:extLst>
              </p:cNvPr>
              <p:cNvSpPr/>
              <p:nvPr/>
            </p:nvSpPr>
            <p:spPr>
              <a:xfrm rot="5400000">
                <a:off x="9239518" y="5250536"/>
                <a:ext cx="130923" cy="897742"/>
              </a:xfrm>
              <a:prstGeom prst="rect">
                <a:avLst/>
              </a:prstGeom>
              <a:solidFill>
                <a:schemeClr val="bg1">
                  <a:lumMod val="65000"/>
                  <a:alpha val="39000"/>
                </a:schemeClr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>
                  <a:latin typeface="Arial Narrow" pitchFamily="34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03DE67F-FCEE-46AF-BF8F-04FD9991DFD5}"/>
                  </a:ext>
                </a:extLst>
              </p:cNvPr>
              <p:cNvSpPr/>
              <p:nvPr/>
            </p:nvSpPr>
            <p:spPr>
              <a:xfrm>
                <a:off x="5227095" y="5596100"/>
                <a:ext cx="1581185" cy="1376683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>
                  <a:latin typeface="Arial Narrow" pitchFamily="34" charset="0"/>
                </a:endParaRPr>
              </a:p>
            </p:txBody>
          </p:sp>
        </p:grpSp>
      </p:grp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731D290F-4B35-410A-BEFD-DC6B292126DC}"/>
              </a:ext>
            </a:extLst>
          </p:cNvPr>
          <p:cNvCxnSpPr>
            <a:cxnSpLocks/>
          </p:cNvCxnSpPr>
          <p:nvPr/>
        </p:nvCxnSpPr>
        <p:spPr>
          <a:xfrm>
            <a:off x="3258410" y="2036409"/>
            <a:ext cx="0" cy="2389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01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DF010-4111-4680-ABB0-9563C5BA00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ADOIT: Tailoring based on ADOxx Metamodelling Concepts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E4C0038-92F4-47BA-83D5-22FE96C65D0D}"/>
              </a:ext>
            </a:extLst>
          </p:cNvPr>
          <p:cNvSpPr/>
          <p:nvPr/>
        </p:nvSpPr>
        <p:spPr>
          <a:xfrm>
            <a:off x="3273309" y="2178180"/>
            <a:ext cx="2998780" cy="150178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dirty="0">
              <a:latin typeface="Arial Narrow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0CDDEF6-DCBC-4613-B5C0-EEBC94554146}"/>
              </a:ext>
            </a:extLst>
          </p:cNvPr>
          <p:cNvSpPr/>
          <p:nvPr/>
        </p:nvSpPr>
        <p:spPr>
          <a:xfrm>
            <a:off x="325360" y="2175502"/>
            <a:ext cx="2349735" cy="1501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000" dirty="0">
              <a:latin typeface="Arial Narrow" pitchFamily="34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49E6DB8A-7204-4F26-A4E3-6563199DF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3112" y="2184403"/>
            <a:ext cx="977969" cy="148398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45BFE4F-6EE0-433F-835F-3440078E9F0D}"/>
              </a:ext>
            </a:extLst>
          </p:cNvPr>
          <p:cNvSpPr/>
          <p:nvPr/>
        </p:nvSpPr>
        <p:spPr>
          <a:xfrm>
            <a:off x="9084311" y="217209"/>
            <a:ext cx="1519119" cy="126252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latin typeface="Arial Narrow" pitchFamily="34" charset="0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DA518C76-C922-4F02-B2C0-B2868649CE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r="2726"/>
          <a:stretch/>
        </p:blipFill>
        <p:spPr>
          <a:xfrm>
            <a:off x="325361" y="2175502"/>
            <a:ext cx="979483" cy="15012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83ADEAF-799F-4203-9D0E-42443F865A1F}"/>
              </a:ext>
            </a:extLst>
          </p:cNvPr>
          <p:cNvSpPr/>
          <p:nvPr/>
        </p:nvSpPr>
        <p:spPr>
          <a:xfrm>
            <a:off x="325360" y="951332"/>
            <a:ext cx="9944238" cy="845318"/>
          </a:xfrm>
          <a:prstGeom prst="rect">
            <a:avLst/>
          </a:prstGeom>
          <a:solidFill>
            <a:schemeClr val="bg1">
              <a:lumMod val="85000"/>
              <a:alpha val="39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sz="3200" b="1" dirty="0">
                <a:solidFill>
                  <a:schemeClr val="tx1"/>
                </a:solidFill>
                <a:latin typeface="Arial Narrow" pitchFamily="34" charset="0"/>
              </a:rPr>
              <a:t>EAM GOALS and SCENARIOS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32DA3C3-76AD-4F2C-A85E-C721F61466EE}"/>
              </a:ext>
            </a:extLst>
          </p:cNvPr>
          <p:cNvCxnSpPr>
            <a:cxnSpLocks/>
          </p:cNvCxnSpPr>
          <p:nvPr/>
        </p:nvCxnSpPr>
        <p:spPr>
          <a:xfrm>
            <a:off x="1715874" y="1796650"/>
            <a:ext cx="0" cy="387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50678E-AFE9-4F47-84C3-182B92F8C23B}"/>
              </a:ext>
            </a:extLst>
          </p:cNvPr>
          <p:cNvCxnSpPr>
            <a:cxnSpLocks/>
          </p:cNvCxnSpPr>
          <p:nvPr/>
        </p:nvCxnSpPr>
        <p:spPr>
          <a:xfrm>
            <a:off x="5058660" y="1796650"/>
            <a:ext cx="0" cy="387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191E3B27-7853-45EB-86D4-24AC6688C826}"/>
              </a:ext>
            </a:extLst>
          </p:cNvPr>
          <p:cNvSpPr txBox="1"/>
          <p:nvPr/>
        </p:nvSpPr>
        <p:spPr bwMode="auto">
          <a:xfrm>
            <a:off x="6642880" y="951332"/>
            <a:ext cx="36267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200" dirty="0">
                <a:solidFill>
                  <a:srgbClr val="C00000"/>
                </a:solidFill>
                <a:latin typeface="Arial Narrow" pitchFamily="34" charset="0"/>
              </a:rPr>
              <a:t>Business Capability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200" dirty="0">
                <a:solidFill>
                  <a:srgbClr val="C00000"/>
                </a:solidFill>
                <a:latin typeface="Arial Narrow" pitchFamily="34" charset="0"/>
              </a:rPr>
              <a:t>Application Portfolio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200" dirty="0">
                <a:solidFill>
                  <a:srgbClr val="C00000"/>
                </a:solidFill>
                <a:latin typeface="Arial Narrow" pitchFamily="34" charset="0"/>
              </a:rPr>
              <a:t>Technology Harmonisation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200" dirty="0">
                <a:solidFill>
                  <a:srgbClr val="C00000"/>
                </a:solidFill>
                <a:latin typeface="Arial Narrow" pitchFamily="34" charset="0"/>
              </a:rPr>
              <a:t>...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232629E4-6776-43CD-949E-40E038AE0BDA}"/>
              </a:ext>
            </a:extLst>
          </p:cNvPr>
          <p:cNvGrpSpPr/>
          <p:nvPr/>
        </p:nvGrpSpPr>
        <p:grpSpPr>
          <a:xfrm>
            <a:off x="6930920" y="1815452"/>
            <a:ext cx="3672510" cy="5541027"/>
            <a:chOff x="6930920" y="1815452"/>
            <a:chExt cx="3672510" cy="5541027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DF766D83-3203-4D74-843B-672F3972AE2A}"/>
                </a:ext>
              </a:extLst>
            </p:cNvPr>
            <p:cNvGrpSpPr/>
            <p:nvPr/>
          </p:nvGrpSpPr>
          <p:grpSpPr>
            <a:xfrm>
              <a:off x="7156264" y="1815452"/>
              <a:ext cx="2998780" cy="1864517"/>
              <a:chOff x="7156264" y="1815452"/>
              <a:chExt cx="2998780" cy="1864517"/>
            </a:xfrm>
          </p:grpSpPr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60E1B39B-953B-4BAD-A949-0B6B3169921D}"/>
                  </a:ext>
                </a:extLst>
              </p:cNvPr>
              <p:cNvSpPr/>
              <p:nvPr/>
            </p:nvSpPr>
            <p:spPr>
              <a:xfrm>
                <a:off x="7156264" y="2178180"/>
                <a:ext cx="2998780" cy="1501789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4000" dirty="0">
                    <a:solidFill>
                      <a:srgbClr val="C00000"/>
                    </a:solidFill>
                    <a:latin typeface="Lucida Handwriting" panose="03010101010101010101" pitchFamily="66" charset="0"/>
                  </a:rPr>
                  <a:t>f(x)</a:t>
                </a:r>
              </a:p>
              <a:p>
                <a:pPr algn="ctr"/>
                <a:r>
                  <a:rPr lang="de-AT" dirty="0">
                    <a:solidFill>
                      <a:srgbClr val="C00000"/>
                    </a:solidFill>
                    <a:latin typeface="Arial Narrow" pitchFamily="34" charset="0"/>
                  </a:rPr>
                  <a:t>Mechanisms &amp; Algorithms</a:t>
                </a:r>
              </a:p>
            </p:txBody>
          </p: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D94310C3-16A4-4625-910F-4541945D87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59119" y="1815452"/>
                <a:ext cx="0" cy="368951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8CB83417-115A-4FCC-A11D-38ABC64237B1}"/>
                </a:ext>
              </a:extLst>
            </p:cNvPr>
            <p:cNvGrpSpPr/>
            <p:nvPr/>
          </p:nvGrpSpPr>
          <p:grpSpPr>
            <a:xfrm>
              <a:off x="6930920" y="3761344"/>
              <a:ext cx="3672510" cy="3595135"/>
              <a:chOff x="6930920" y="3761344"/>
              <a:chExt cx="3672510" cy="3595135"/>
            </a:xfrm>
          </p:grpSpPr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9B18019F-93B5-459E-8841-BC1CC90CC62F}"/>
                  </a:ext>
                </a:extLst>
              </p:cNvPr>
              <p:cNvSpPr txBox="1"/>
              <p:nvPr/>
            </p:nvSpPr>
            <p:spPr bwMode="auto">
              <a:xfrm>
                <a:off x="7232043" y="5876367"/>
                <a:ext cx="284722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4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e.g. GOAL-specific reports and „viewpoints“</a:t>
                </a:r>
              </a:p>
            </p:txBody>
          </p:sp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F00C12E6-D6CE-4DBC-9DB1-33E1375C5E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27720" y="5310226"/>
                <a:ext cx="543554" cy="544155"/>
              </a:xfrm>
              <a:prstGeom prst="rect">
                <a:avLst/>
              </a:prstGeom>
            </p:spPr>
          </p:pic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EDF43859-9F84-49EA-8E09-4D8AF82D77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59942" y="5321137"/>
                <a:ext cx="543554" cy="544155"/>
              </a:xfrm>
              <a:prstGeom prst="rect">
                <a:avLst/>
              </a:prstGeom>
            </p:spPr>
          </p:pic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851594C9-B622-45D4-90C2-6669000544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8102" y="5521099"/>
                <a:ext cx="437263" cy="437747"/>
              </a:xfrm>
              <a:prstGeom prst="rect">
                <a:avLst/>
              </a:prstGeom>
            </p:spPr>
          </p:pic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D05398E0-C295-4EE7-AE45-A1F55DE7B6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32757" y="5096916"/>
                <a:ext cx="645313" cy="492690"/>
              </a:xfrm>
              <a:prstGeom prst="rect">
                <a:avLst/>
              </a:prstGeom>
            </p:spPr>
          </p:pic>
          <p:pic>
            <p:nvPicPr>
              <p:cNvPr id="87" name="Picture 86">
                <a:extLst>
                  <a:ext uri="{FF2B5EF4-FFF2-40B4-BE49-F238E27FC236}">
                    <a16:creationId xmlns:a16="http://schemas.microsoft.com/office/drawing/2014/main" id="{6417B7B6-BF93-44B2-A363-783E2FA234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63815" y="5234242"/>
                <a:ext cx="347677" cy="348062"/>
              </a:xfrm>
              <a:prstGeom prst="rect">
                <a:avLst/>
              </a:prstGeom>
            </p:spPr>
          </p:pic>
          <p:pic>
            <p:nvPicPr>
              <p:cNvPr id="81" name="Picture 80">
                <a:extLst>
                  <a:ext uri="{FF2B5EF4-FFF2-40B4-BE49-F238E27FC236}">
                    <a16:creationId xmlns:a16="http://schemas.microsoft.com/office/drawing/2014/main" id="{6BA07C38-D425-4484-B7D0-9307953B5D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4829" y="4501184"/>
                <a:ext cx="471991" cy="472514"/>
              </a:xfrm>
              <a:prstGeom prst="rect">
                <a:avLst/>
              </a:prstGeom>
            </p:spPr>
          </p:pic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75552624-199E-4F53-A5BE-FCAE70673B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35717" y="4533770"/>
                <a:ext cx="775598" cy="776456"/>
              </a:xfrm>
              <a:prstGeom prst="rect">
                <a:avLst/>
              </a:prstGeom>
            </p:spPr>
          </p:pic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D9614C1A-892F-42FA-847F-CC5F49350D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68726" y="4549515"/>
                <a:ext cx="566103" cy="566730"/>
              </a:xfrm>
              <a:prstGeom prst="rect">
                <a:avLst/>
              </a:prstGeom>
            </p:spPr>
          </p:pic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BC131955-CC1D-4DE5-88F1-31EBB942AD40}"/>
                  </a:ext>
                </a:extLst>
              </p:cNvPr>
              <p:cNvSpPr/>
              <p:nvPr/>
            </p:nvSpPr>
            <p:spPr>
              <a:xfrm>
                <a:off x="7030334" y="4492283"/>
                <a:ext cx="3266661" cy="1501789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>
                  <a:latin typeface="Arial Narrow" pitchFamily="34" charset="0"/>
                </a:endParaRPr>
              </a:p>
            </p:txBody>
          </p:sp>
          <p:sp>
            <p:nvSpPr>
              <p:cNvPr id="50" name="Arrow: Down 49">
                <a:extLst>
                  <a:ext uri="{FF2B5EF4-FFF2-40B4-BE49-F238E27FC236}">
                    <a16:creationId xmlns:a16="http://schemas.microsoft.com/office/drawing/2014/main" id="{71FD75FB-9D46-4782-BD2D-BA2A3C377700}"/>
                  </a:ext>
                </a:extLst>
              </p:cNvPr>
              <p:cNvSpPr/>
              <p:nvPr/>
            </p:nvSpPr>
            <p:spPr>
              <a:xfrm>
                <a:off x="7844904" y="3761344"/>
                <a:ext cx="409376" cy="576080"/>
              </a:xfrm>
              <a:prstGeom prst="downArrow">
                <a:avLst/>
              </a:prstGeom>
              <a:solidFill>
                <a:srgbClr val="C00000">
                  <a:alpha val="39000"/>
                </a:srgbClr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>
                  <a:latin typeface="Arial Narrow" pitchFamily="34" charset="0"/>
                </a:endParaRPr>
              </a:p>
            </p:txBody>
          </p:sp>
          <p:sp>
            <p:nvSpPr>
              <p:cNvPr id="92" name="Arrow: Down 91">
                <a:extLst>
                  <a:ext uri="{FF2B5EF4-FFF2-40B4-BE49-F238E27FC236}">
                    <a16:creationId xmlns:a16="http://schemas.microsoft.com/office/drawing/2014/main" id="{2904499A-0AC3-4D7A-B7DD-F7E40F538EFD}"/>
                  </a:ext>
                </a:extLst>
              </p:cNvPr>
              <p:cNvSpPr/>
              <p:nvPr/>
            </p:nvSpPr>
            <p:spPr>
              <a:xfrm>
                <a:off x="8486855" y="3761344"/>
                <a:ext cx="409376" cy="576080"/>
              </a:xfrm>
              <a:prstGeom prst="downArrow">
                <a:avLst/>
              </a:prstGeom>
              <a:solidFill>
                <a:srgbClr val="C00000">
                  <a:alpha val="39000"/>
                </a:srgbClr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>
                  <a:latin typeface="Arial Narrow" pitchFamily="34" charset="0"/>
                </a:endParaRPr>
              </a:p>
            </p:txBody>
          </p:sp>
          <p:sp>
            <p:nvSpPr>
              <p:cNvPr id="93" name="Arrow: Down 92">
                <a:extLst>
                  <a:ext uri="{FF2B5EF4-FFF2-40B4-BE49-F238E27FC236}">
                    <a16:creationId xmlns:a16="http://schemas.microsoft.com/office/drawing/2014/main" id="{9D2CBBBF-B983-4936-A5A1-BEBE1240C7D4}"/>
                  </a:ext>
                </a:extLst>
              </p:cNvPr>
              <p:cNvSpPr/>
              <p:nvPr/>
            </p:nvSpPr>
            <p:spPr>
              <a:xfrm>
                <a:off x="9097235" y="3761344"/>
                <a:ext cx="409376" cy="576080"/>
              </a:xfrm>
              <a:prstGeom prst="downArrow">
                <a:avLst/>
              </a:prstGeom>
              <a:solidFill>
                <a:srgbClr val="C00000">
                  <a:alpha val="39000"/>
                </a:srgbClr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>
                  <a:latin typeface="Arial Narrow" pitchFamily="34" charset="0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0B4A77B2-32EC-4AC3-97EB-C146E595838C}"/>
                  </a:ext>
                </a:extLst>
              </p:cNvPr>
              <p:cNvSpPr txBox="1"/>
              <p:nvPr/>
            </p:nvSpPr>
            <p:spPr bwMode="auto">
              <a:xfrm>
                <a:off x="6930920" y="6833259"/>
                <a:ext cx="367251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400" dirty="0">
                    <a:solidFill>
                      <a:srgbClr val="C00000"/>
                    </a:solidFill>
                    <a:latin typeface="+mj-lt"/>
                    <a:cs typeface="Times New Roman" panose="02020603050405020304" pitchFamily="18" charset="0"/>
                  </a:rPr>
                  <a:t>ADOxx Scripting/</a:t>
                </a:r>
                <a:br>
                  <a:rPr lang="de-AT" sz="1400" dirty="0">
                    <a:solidFill>
                      <a:srgbClr val="C00000"/>
                    </a:solidFill>
                    <a:latin typeface="+mj-lt"/>
                    <a:cs typeface="Times New Roman" panose="02020603050405020304" pitchFamily="18" charset="0"/>
                  </a:rPr>
                </a:br>
                <a:r>
                  <a:rPr lang="de-AT" sz="1400" dirty="0">
                    <a:solidFill>
                      <a:srgbClr val="C00000"/>
                    </a:solidFill>
                    <a:latin typeface="+mj-lt"/>
                    <a:cs typeface="Times New Roman" panose="02020603050405020304" pitchFamily="18" charset="0"/>
                  </a:rPr>
                  <a:t>Utilisation of MM features</a:t>
                </a:r>
              </a:p>
            </p:txBody>
          </p:sp>
        </p:grpSp>
      </p:grp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76E7790-570F-4F02-A30D-335D469B07FD}"/>
              </a:ext>
            </a:extLst>
          </p:cNvPr>
          <p:cNvCxnSpPr/>
          <p:nvPr/>
        </p:nvCxnSpPr>
        <p:spPr>
          <a:xfrm>
            <a:off x="233990" y="6661031"/>
            <a:ext cx="10063005" cy="7201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A04C9671-BE09-496F-9A88-F916C91BB355}"/>
              </a:ext>
            </a:extLst>
          </p:cNvPr>
          <p:cNvGrpSpPr/>
          <p:nvPr/>
        </p:nvGrpSpPr>
        <p:grpSpPr>
          <a:xfrm>
            <a:off x="377814" y="3633860"/>
            <a:ext cx="2848460" cy="3531828"/>
            <a:chOff x="377814" y="3633860"/>
            <a:chExt cx="2848460" cy="3531828"/>
          </a:xfrm>
        </p:grpSpPr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657C6C9-1B6E-4F68-BE30-F18FE2D62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257472">
              <a:off x="1213220" y="3633860"/>
              <a:ext cx="2013054" cy="1113179"/>
            </a:xfrm>
            <a:prstGeom prst="rect">
              <a:avLst/>
            </a:prstGeom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82E473A-EBF4-46AC-AB30-92EC13A6F668}"/>
                </a:ext>
              </a:extLst>
            </p:cNvPr>
            <p:cNvSpPr txBox="1"/>
            <p:nvPr/>
          </p:nvSpPr>
          <p:spPr bwMode="auto">
            <a:xfrm>
              <a:off x="377814" y="6857911"/>
              <a:ext cx="284722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400" dirty="0">
                  <a:solidFill>
                    <a:srgbClr val="C00000"/>
                  </a:solidFill>
                  <a:latin typeface="+mj-lt"/>
                  <a:cs typeface="Times New Roman" panose="02020603050405020304" pitchFamily="18" charset="0"/>
                </a:rPr>
                <a:t>ADOxx Modelling Procedure Tailoring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66D99E04-7D53-494B-92A5-01674892360B}"/>
                </a:ext>
              </a:extLst>
            </p:cNvPr>
            <p:cNvSpPr txBox="1"/>
            <p:nvPr/>
          </p:nvSpPr>
          <p:spPr bwMode="auto">
            <a:xfrm>
              <a:off x="377814" y="5876367"/>
              <a:ext cx="28472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4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e.g. Object Release Workflow,</a:t>
              </a:r>
              <a:br>
                <a:rPr lang="de-AT" sz="14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AT" sz="14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Notifications ...</a:t>
              </a:r>
            </a:p>
          </p:txBody>
        </p:sp>
        <p:pic>
          <p:nvPicPr>
            <p:cNvPr id="119" name="Picture 118">
              <a:extLst>
                <a:ext uri="{FF2B5EF4-FFF2-40B4-BE49-F238E27FC236}">
                  <a16:creationId xmlns:a16="http://schemas.microsoft.com/office/drawing/2014/main" id="{CCD98D56-3149-4CB6-8CE8-3A969DB18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artisticLineDrawing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37342" y="5377066"/>
              <a:ext cx="2517866" cy="402371"/>
            </a:xfrm>
            <a:prstGeom prst="rect">
              <a:avLst/>
            </a:prstGeom>
          </p:spPr>
        </p:pic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C59924DF-AF2A-453F-A80E-54F2DB679DC2}"/>
              </a:ext>
            </a:extLst>
          </p:cNvPr>
          <p:cNvGrpSpPr/>
          <p:nvPr/>
        </p:nvGrpSpPr>
        <p:grpSpPr>
          <a:xfrm>
            <a:off x="3824970" y="3634353"/>
            <a:ext cx="2889920" cy="3520877"/>
            <a:chOff x="3824970" y="3634353"/>
            <a:chExt cx="2889920" cy="3520877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A9F7A0FD-D95A-4903-9F26-F2A9DA860A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257472">
              <a:off x="4219152" y="3634353"/>
              <a:ext cx="2013054" cy="1113179"/>
            </a:xfrm>
            <a:prstGeom prst="rect">
              <a:avLst/>
            </a:prstGeom>
          </p:spPr>
        </p:pic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CEB47A78-B99A-46E0-881C-BBE34C1B2821}"/>
                </a:ext>
              </a:extLst>
            </p:cNvPr>
            <p:cNvSpPr txBox="1"/>
            <p:nvPr/>
          </p:nvSpPr>
          <p:spPr bwMode="auto">
            <a:xfrm>
              <a:off x="3824970" y="6847453"/>
              <a:ext cx="284722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400" dirty="0">
                  <a:solidFill>
                    <a:srgbClr val="C00000"/>
                  </a:solidFill>
                  <a:latin typeface="+mj-lt"/>
                  <a:cs typeface="Times New Roman" panose="02020603050405020304" pitchFamily="18" charset="0"/>
                </a:rPr>
                <a:t>ADOxx Modelling Language Tailoring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436EFE02-8EE6-4192-9E7F-996DD7D77161}"/>
                </a:ext>
              </a:extLst>
            </p:cNvPr>
            <p:cNvSpPr txBox="1"/>
            <p:nvPr/>
          </p:nvSpPr>
          <p:spPr bwMode="auto">
            <a:xfrm>
              <a:off x="3867668" y="5876367"/>
              <a:ext cx="28472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4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e.g. Modeltypes, Graphical Notation, Time-aspects ...</a:t>
              </a:r>
            </a:p>
          </p:txBody>
        </p:sp>
        <p:pic>
          <p:nvPicPr>
            <p:cNvPr id="124" name="Picture 123">
              <a:extLst>
                <a:ext uri="{FF2B5EF4-FFF2-40B4-BE49-F238E27FC236}">
                  <a16:creationId xmlns:a16="http://schemas.microsoft.com/office/drawing/2014/main" id="{891D0AF6-4996-4F7F-B3D7-395BE7506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0795" y="5333469"/>
              <a:ext cx="1844455" cy="497669"/>
            </a:xfrm>
            <a:prstGeom prst="rect">
              <a:avLst/>
            </a:prstGeom>
          </p:spPr>
        </p:pic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DBC339A2-BC67-497D-A9A4-EEE2407EB6EB}"/>
              </a:ext>
            </a:extLst>
          </p:cNvPr>
          <p:cNvGrpSpPr/>
          <p:nvPr/>
        </p:nvGrpSpPr>
        <p:grpSpPr>
          <a:xfrm>
            <a:off x="1628548" y="2342085"/>
            <a:ext cx="769677" cy="1049488"/>
            <a:chOff x="4416717" y="965256"/>
            <a:chExt cx="3303976" cy="3976963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F6B52CB-F0AC-48B6-8493-FE1F55C0CBE5}"/>
                </a:ext>
              </a:extLst>
            </p:cNvPr>
            <p:cNvSpPr/>
            <p:nvPr/>
          </p:nvSpPr>
          <p:spPr>
            <a:xfrm>
              <a:off x="5008727" y="2313998"/>
              <a:ext cx="2224585" cy="231013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960FCAC9-C020-4755-955E-512D6C6CC59B}"/>
                </a:ext>
              </a:extLst>
            </p:cNvPr>
            <p:cNvSpPr/>
            <p:nvPr/>
          </p:nvSpPr>
          <p:spPr>
            <a:xfrm>
              <a:off x="4416717" y="3102238"/>
              <a:ext cx="720000" cy="7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7AB5818E-B56F-4CC3-B06C-693582794531}"/>
                </a:ext>
              </a:extLst>
            </p:cNvPr>
            <p:cNvSpPr/>
            <p:nvPr/>
          </p:nvSpPr>
          <p:spPr>
            <a:xfrm>
              <a:off x="6640693" y="2252901"/>
              <a:ext cx="720000" cy="7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820E2C2F-C791-4F15-AAC5-12224BCC44AF}"/>
                </a:ext>
              </a:extLst>
            </p:cNvPr>
            <p:cNvSpPr/>
            <p:nvPr/>
          </p:nvSpPr>
          <p:spPr>
            <a:xfrm>
              <a:off x="5736000" y="3102238"/>
              <a:ext cx="720000" cy="7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BA0EDF08-CFAD-420F-8E60-ED1A99051703}"/>
                </a:ext>
              </a:extLst>
            </p:cNvPr>
            <p:cNvSpPr/>
            <p:nvPr/>
          </p:nvSpPr>
          <p:spPr>
            <a:xfrm>
              <a:off x="6680420" y="3972376"/>
              <a:ext cx="720000" cy="7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BB820A4E-0B38-40B1-B3FD-DFEC1881C72E}"/>
                </a:ext>
              </a:extLst>
            </p:cNvPr>
            <p:cNvSpPr/>
            <p:nvPr/>
          </p:nvSpPr>
          <p:spPr>
            <a:xfrm>
              <a:off x="5736000" y="2033747"/>
              <a:ext cx="720000" cy="7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F924E8CB-5126-4981-A9AA-1A2101915195}"/>
                </a:ext>
              </a:extLst>
            </p:cNvPr>
            <p:cNvSpPr/>
            <p:nvPr/>
          </p:nvSpPr>
          <p:spPr>
            <a:xfrm>
              <a:off x="5736000" y="4222219"/>
              <a:ext cx="720000" cy="7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27447642-4A08-419B-A166-24B9B14DE2FB}"/>
                </a:ext>
              </a:extLst>
            </p:cNvPr>
            <p:cNvSpPr/>
            <p:nvPr/>
          </p:nvSpPr>
          <p:spPr>
            <a:xfrm>
              <a:off x="7000693" y="3102238"/>
              <a:ext cx="720000" cy="7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876BE600-99FF-4589-9D9B-9B6B5C06AE07}"/>
                </a:ext>
              </a:extLst>
            </p:cNvPr>
            <p:cNvSpPr/>
            <p:nvPr/>
          </p:nvSpPr>
          <p:spPr>
            <a:xfrm>
              <a:off x="4868456" y="2382238"/>
              <a:ext cx="720000" cy="7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7EDAD33A-4865-49F4-9A6F-8C80A3177608}"/>
                </a:ext>
              </a:extLst>
            </p:cNvPr>
            <p:cNvSpPr/>
            <p:nvPr/>
          </p:nvSpPr>
          <p:spPr>
            <a:xfrm>
              <a:off x="4791580" y="3972376"/>
              <a:ext cx="720000" cy="7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8B014FA1-32D0-4448-B35A-3B3262240436}"/>
                </a:ext>
              </a:extLst>
            </p:cNvPr>
            <p:cNvSpPr/>
            <p:nvPr/>
          </p:nvSpPr>
          <p:spPr>
            <a:xfrm>
              <a:off x="5736000" y="965256"/>
              <a:ext cx="720000" cy="7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000"/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22C037FC-9B41-4171-91E9-148C363D7B01}"/>
                </a:ext>
              </a:extLst>
            </p:cNvPr>
            <p:cNvCxnSpPr>
              <a:stCxn id="143" idx="4"/>
              <a:endCxn id="138" idx="0"/>
            </p:cNvCxnSpPr>
            <p:nvPr/>
          </p:nvCxnSpPr>
          <p:spPr>
            <a:xfrm>
              <a:off x="6096000" y="1685256"/>
              <a:ext cx="0" cy="34849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8628BFFA-0C10-4548-BCE0-1E88474F0AE2}"/>
                </a:ext>
              </a:extLst>
            </p:cNvPr>
            <p:cNvCxnSpPr>
              <a:stCxn id="136" idx="2"/>
              <a:endCxn id="134" idx="6"/>
            </p:cNvCxnSpPr>
            <p:nvPr/>
          </p:nvCxnSpPr>
          <p:spPr>
            <a:xfrm flipH="1">
              <a:off x="5136717" y="3462238"/>
              <a:ext cx="59928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EB464BF0-31EF-41A6-8475-54A09E48D637}"/>
                </a:ext>
              </a:extLst>
            </p:cNvPr>
            <p:cNvCxnSpPr>
              <a:stCxn id="136" idx="3"/>
              <a:endCxn id="142" idx="7"/>
            </p:cNvCxnSpPr>
            <p:nvPr/>
          </p:nvCxnSpPr>
          <p:spPr>
            <a:xfrm flipH="1">
              <a:off x="5406138" y="3716796"/>
              <a:ext cx="435304" cy="36102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FC2F94B-B562-43F9-A318-9F5151388B97}"/>
                </a:ext>
              </a:extLst>
            </p:cNvPr>
            <p:cNvCxnSpPr>
              <a:stCxn id="136" idx="4"/>
              <a:endCxn id="139" idx="0"/>
            </p:cNvCxnSpPr>
            <p:nvPr/>
          </p:nvCxnSpPr>
          <p:spPr>
            <a:xfrm>
              <a:off x="6096000" y="3822238"/>
              <a:ext cx="0" cy="3999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A0FE3EE1-44AC-467D-A4C0-E16372DB7F8E}"/>
                </a:ext>
              </a:extLst>
            </p:cNvPr>
            <p:cNvCxnSpPr>
              <a:stCxn id="136" idx="5"/>
              <a:endCxn id="137" idx="1"/>
            </p:cNvCxnSpPr>
            <p:nvPr/>
          </p:nvCxnSpPr>
          <p:spPr>
            <a:xfrm>
              <a:off x="6350558" y="3716796"/>
              <a:ext cx="435304" cy="36102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C77CBFF8-C72A-4D65-BFB1-018CF888CB23}"/>
                </a:ext>
              </a:extLst>
            </p:cNvPr>
            <p:cNvCxnSpPr>
              <a:stCxn id="136" idx="6"/>
              <a:endCxn id="140" idx="2"/>
            </p:cNvCxnSpPr>
            <p:nvPr/>
          </p:nvCxnSpPr>
          <p:spPr>
            <a:xfrm>
              <a:off x="6456000" y="3462238"/>
              <a:ext cx="54469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B1790EA0-643D-4114-9D35-03ADF2EE1CD0}"/>
                </a:ext>
              </a:extLst>
            </p:cNvPr>
            <p:cNvCxnSpPr>
              <a:stCxn id="136" idx="7"/>
              <a:endCxn id="135" idx="3"/>
            </p:cNvCxnSpPr>
            <p:nvPr/>
          </p:nvCxnSpPr>
          <p:spPr>
            <a:xfrm flipV="1">
              <a:off x="6350558" y="2867459"/>
              <a:ext cx="395577" cy="34022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7AF9635D-8413-4259-B28A-70C6466A3D0B}"/>
                </a:ext>
              </a:extLst>
            </p:cNvPr>
            <p:cNvCxnSpPr>
              <a:stCxn id="136" idx="0"/>
              <a:endCxn id="138" idx="4"/>
            </p:cNvCxnSpPr>
            <p:nvPr/>
          </p:nvCxnSpPr>
          <p:spPr>
            <a:xfrm flipV="1">
              <a:off x="6096000" y="2753747"/>
              <a:ext cx="0" cy="34849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1421ED2D-BBA9-4492-A743-14B4150FE1C3}"/>
                </a:ext>
              </a:extLst>
            </p:cNvPr>
            <p:cNvCxnSpPr>
              <a:stCxn id="136" idx="1"/>
              <a:endCxn id="141" idx="5"/>
            </p:cNvCxnSpPr>
            <p:nvPr/>
          </p:nvCxnSpPr>
          <p:spPr>
            <a:xfrm flipH="1" flipV="1">
              <a:off x="5483014" y="2996796"/>
              <a:ext cx="358428" cy="21088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3" name="Picture 152">
            <a:extLst>
              <a:ext uri="{FF2B5EF4-FFF2-40B4-BE49-F238E27FC236}">
                <a16:creationId xmlns:a16="http://schemas.microsoft.com/office/drawing/2014/main" id="{C812CE91-A7E1-4D4C-A6BF-BCAF39FCC35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288322" y="2417285"/>
            <a:ext cx="1913342" cy="97746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015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58704-63A1-4195-B136-FE6531FC4E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Main Elements of EA frameworks</a:t>
            </a:r>
          </a:p>
        </p:txBody>
      </p:sp>
      <p:sp>
        <p:nvSpPr>
          <p:cNvPr id="21" name="Oval 5"/>
          <p:cNvSpPr>
            <a:spLocks noChangeArrowheads="1"/>
          </p:cNvSpPr>
          <p:nvPr/>
        </p:nvSpPr>
        <p:spPr bwMode="auto">
          <a:xfrm>
            <a:off x="1622623" y="5007793"/>
            <a:ext cx="2879725" cy="1076325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Meta</a:t>
            </a:r>
            <a:r>
              <a:rPr lang="de-DE" dirty="0">
                <a:solidFill>
                  <a:schemeClr val="tx1"/>
                </a:solidFill>
              </a:rPr>
              <a:t> Model</a:t>
            </a:r>
          </a:p>
        </p:txBody>
      </p:sp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6067623" y="5017318"/>
            <a:ext cx="2879725" cy="1074737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Analyses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Reports</a:t>
            </a:r>
          </a:p>
        </p:txBody>
      </p:sp>
      <p:sp>
        <p:nvSpPr>
          <p:cNvPr id="23" name="Oval 7"/>
          <p:cNvSpPr>
            <a:spLocks noChangeArrowheads="1"/>
          </p:cNvSpPr>
          <p:nvPr/>
        </p:nvSpPr>
        <p:spPr bwMode="auto">
          <a:xfrm>
            <a:off x="1208285" y="3691755"/>
            <a:ext cx="8170863" cy="2897188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>
              <a:spcBef>
                <a:spcPct val="20000"/>
              </a:spcBef>
              <a:buSzPct val="100000"/>
            </a:pPr>
            <a:endParaRPr lang="de-DE"/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>
            <a:off x="4653254" y="5322118"/>
            <a:ext cx="1214437" cy="454025"/>
          </a:xfrm>
          <a:prstGeom prst="leftRightArrow">
            <a:avLst>
              <a:gd name="adj1" fmla="val 50000"/>
              <a:gd name="adj2" fmla="val 49918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 rot="19001666">
            <a:off x="2988176" y="4277543"/>
            <a:ext cx="1296987" cy="454025"/>
          </a:xfrm>
          <a:prstGeom prst="leftRightArrow">
            <a:avLst>
              <a:gd name="adj1" fmla="val 50000"/>
              <a:gd name="adj2" fmla="val 53311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6" name="AutoShape 10"/>
          <p:cNvSpPr>
            <a:spLocks noChangeArrowheads="1"/>
          </p:cNvSpPr>
          <p:nvPr/>
        </p:nvSpPr>
        <p:spPr bwMode="auto">
          <a:xfrm rot="2598334" flipH="1">
            <a:off x="6283523" y="4304530"/>
            <a:ext cx="1296987" cy="454025"/>
          </a:xfrm>
          <a:prstGeom prst="leftRightArrow">
            <a:avLst>
              <a:gd name="adj1" fmla="val 50000"/>
              <a:gd name="adj2" fmla="val 53311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7" name="Ellipse 26"/>
          <p:cNvSpPr/>
          <p:nvPr/>
        </p:nvSpPr>
        <p:spPr bwMode="auto">
          <a:xfrm>
            <a:off x="1377228" y="1526067"/>
            <a:ext cx="7796463" cy="760396"/>
          </a:xfrm>
          <a:prstGeom prst="ellipse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2300" b="1" dirty="0"/>
              <a:t>Goals / Architecture </a:t>
            </a:r>
            <a:r>
              <a:rPr lang="de-DE" sz="2300" b="1" dirty="0" err="1"/>
              <a:t>Principles</a:t>
            </a:r>
            <a:endParaRPr lang="de-DE" sz="2300" b="1" dirty="0"/>
          </a:p>
        </p:txBody>
      </p:sp>
      <p:sp>
        <p:nvSpPr>
          <p:cNvPr id="28" name="Pfeil nach unten 14"/>
          <p:cNvSpPr/>
          <p:nvPr/>
        </p:nvSpPr>
        <p:spPr bwMode="auto">
          <a:xfrm>
            <a:off x="4991515" y="2413817"/>
            <a:ext cx="567890" cy="430915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29" name="Pfeil nach unten 15"/>
          <p:cNvSpPr/>
          <p:nvPr/>
        </p:nvSpPr>
        <p:spPr bwMode="auto">
          <a:xfrm>
            <a:off x="2104048" y="2413818"/>
            <a:ext cx="567890" cy="2164267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30" name="Pfeil nach unten 16"/>
          <p:cNvSpPr/>
          <p:nvPr/>
        </p:nvSpPr>
        <p:spPr bwMode="auto">
          <a:xfrm>
            <a:off x="7851822" y="2413818"/>
            <a:ext cx="567890" cy="2213993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31" name="Oval 4"/>
          <p:cNvSpPr>
            <a:spLocks noChangeArrowheads="1"/>
          </p:cNvSpPr>
          <p:nvPr/>
        </p:nvSpPr>
        <p:spPr bwMode="auto">
          <a:xfrm>
            <a:off x="3829248" y="2988493"/>
            <a:ext cx="2879725" cy="1076325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Procedure</a:t>
            </a:r>
            <a:r>
              <a:rPr lang="de-DE" dirty="0">
                <a:solidFill>
                  <a:schemeClr val="tx1"/>
                </a:solidFill>
              </a:rPr>
              <a:t> /</a:t>
            </a: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Processes</a:t>
            </a:r>
            <a:r>
              <a:rPr lang="de-DE" dirty="0">
                <a:solidFill>
                  <a:schemeClr val="tx1"/>
                </a:solidFill>
              </a:rPr>
              <a:t> / </a:t>
            </a:r>
            <a:r>
              <a:rPr lang="de-DE" dirty="0" err="1">
                <a:solidFill>
                  <a:schemeClr val="tx1"/>
                </a:solidFill>
              </a:rPr>
              <a:t>Roles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65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1622623" y="5007793"/>
            <a:ext cx="2879725" cy="1076325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Meta Model/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Modelling Language</a:t>
            </a:r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6067623" y="5017318"/>
            <a:ext cx="2879725" cy="1074737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Analyses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Reports</a:t>
            </a:r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1208285" y="3691755"/>
            <a:ext cx="8170863" cy="2897188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>
              <a:spcBef>
                <a:spcPct val="20000"/>
              </a:spcBef>
              <a:buSzPct val="100000"/>
            </a:pPr>
            <a:endParaRPr lang="de-DE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653254" y="5322118"/>
            <a:ext cx="1214437" cy="454025"/>
          </a:xfrm>
          <a:prstGeom prst="leftRightArrow">
            <a:avLst>
              <a:gd name="adj1" fmla="val 50000"/>
              <a:gd name="adj2" fmla="val 49918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9001666">
            <a:off x="2988176" y="4277543"/>
            <a:ext cx="1296987" cy="454025"/>
          </a:xfrm>
          <a:prstGeom prst="leftRightArrow">
            <a:avLst>
              <a:gd name="adj1" fmla="val 50000"/>
              <a:gd name="adj2" fmla="val 53311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 rot="2598334" flipH="1">
            <a:off x="6283523" y="4304530"/>
            <a:ext cx="1296987" cy="454025"/>
          </a:xfrm>
          <a:prstGeom prst="leftRightArrow">
            <a:avLst>
              <a:gd name="adj1" fmla="val 50000"/>
              <a:gd name="adj2" fmla="val 53311"/>
            </a:avLst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1377228" y="1526067"/>
            <a:ext cx="7796463" cy="760396"/>
          </a:xfrm>
          <a:prstGeom prst="ellipse">
            <a:avLst/>
          </a:prstGeom>
          <a:solidFill>
            <a:srgbClr val="6FBC84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2300" b="1" dirty="0"/>
              <a:t>Goals / Architecture </a:t>
            </a:r>
            <a:r>
              <a:rPr lang="de-DE" sz="2300" b="1" dirty="0" err="1"/>
              <a:t>Principles</a:t>
            </a:r>
            <a:endParaRPr lang="de-DE" sz="2300" b="1" dirty="0"/>
          </a:p>
        </p:txBody>
      </p:sp>
      <p:sp>
        <p:nvSpPr>
          <p:cNvPr id="13" name="Pfeil nach unten 14"/>
          <p:cNvSpPr/>
          <p:nvPr/>
        </p:nvSpPr>
        <p:spPr bwMode="auto">
          <a:xfrm>
            <a:off x="4991515" y="2413817"/>
            <a:ext cx="567890" cy="430915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4" name="Pfeil nach unten 15"/>
          <p:cNvSpPr/>
          <p:nvPr/>
        </p:nvSpPr>
        <p:spPr bwMode="auto">
          <a:xfrm>
            <a:off x="2104048" y="2413818"/>
            <a:ext cx="567890" cy="2164267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5" name="Pfeil nach unten 16"/>
          <p:cNvSpPr/>
          <p:nvPr/>
        </p:nvSpPr>
        <p:spPr bwMode="auto">
          <a:xfrm>
            <a:off x="7851822" y="2413818"/>
            <a:ext cx="567890" cy="2213993"/>
          </a:xfrm>
          <a:prstGeom prst="downArrow">
            <a:avLst/>
          </a:prstGeom>
          <a:solidFill>
            <a:srgbClr val="6FBC84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sz="2300" b="1" dirty="0"/>
          </a:p>
        </p:txBody>
      </p:sp>
      <p:sp>
        <p:nvSpPr>
          <p:cNvPr id="16" name="Oval 4"/>
          <p:cNvSpPr>
            <a:spLocks noChangeArrowheads="1"/>
          </p:cNvSpPr>
          <p:nvPr/>
        </p:nvSpPr>
        <p:spPr bwMode="auto">
          <a:xfrm>
            <a:off x="3829248" y="2988493"/>
            <a:ext cx="2879725" cy="1076325"/>
          </a:xfrm>
          <a:prstGeom prst="ellipse">
            <a:avLst/>
          </a:prstGeom>
          <a:solidFill>
            <a:srgbClr val="D6E9D8"/>
          </a:solidFill>
          <a:ln>
            <a:solidFill>
              <a:srgbClr val="009D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Procedure</a:t>
            </a:r>
            <a:r>
              <a:rPr lang="de-DE" dirty="0">
                <a:solidFill>
                  <a:schemeClr val="tx1"/>
                </a:solidFill>
              </a:rPr>
              <a:t> /</a:t>
            </a: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Processes</a:t>
            </a:r>
            <a:r>
              <a:rPr lang="de-DE" dirty="0">
                <a:solidFill>
                  <a:schemeClr val="tx1"/>
                </a:solidFill>
              </a:rPr>
              <a:t> / </a:t>
            </a:r>
            <a:r>
              <a:rPr lang="de-DE" dirty="0" err="1">
                <a:solidFill>
                  <a:schemeClr val="tx1"/>
                </a:solidFill>
              </a:rPr>
              <a:t>Roles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Titel 1"/>
          <p:cNvSpPr>
            <a:spLocks noGrp="1"/>
          </p:cNvSpPr>
          <p:nvPr>
            <p:ph type="ctrTitle"/>
          </p:nvPr>
        </p:nvSpPr>
        <p:spPr bwMode="auto">
          <a:xfrm>
            <a:off x="666700" y="335400"/>
            <a:ext cx="9054482" cy="60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AT" dirty="0"/>
              <a:t>EAM Approach</a:t>
            </a:r>
            <a:endParaRPr lang="de-AT" b="0" dirty="0"/>
          </a:p>
        </p:txBody>
      </p:sp>
    </p:spTree>
    <p:extLst>
      <p:ext uri="{BB962C8B-B14F-4D97-AF65-F5344CB8AC3E}">
        <p14:creationId xmlns:p14="http://schemas.microsoft.com/office/powerpoint/2010/main" val="1209686465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94FEF-D623-4A7F-B5E7-A9D877F36C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b="0" dirty="0"/>
              <a:t>Typical </a:t>
            </a:r>
            <a:r>
              <a:rPr lang="de-AT" dirty="0"/>
              <a:t>Targets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DE678F-4FC1-462F-83D0-1489E18425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extplatzhalter 1">
            <a:extLst>
              <a:ext uri="{FF2B5EF4-FFF2-40B4-BE49-F238E27FC236}">
                <a16:creationId xmlns:a16="http://schemas.microsoft.com/office/drawing/2014/main" id="{BF0A02D4-569B-4500-B456-4506A1A61F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Realize new Business Idea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Reduce Costs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Reduce Complexity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Reduce Risk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Reduce Cost of Ownership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Reduce Time to Market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Reduce Time to Make valid Decisions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Increase Profitability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Increase Interoperability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Increase Ease of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Increase Flexibility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…</a:t>
            </a:r>
          </a:p>
          <a:p>
            <a:endParaRPr lang="de-AT" sz="2300" dirty="0"/>
          </a:p>
        </p:txBody>
      </p:sp>
    </p:spTree>
    <p:extLst>
      <p:ext uri="{BB962C8B-B14F-4D97-AF65-F5344CB8AC3E}">
        <p14:creationId xmlns:p14="http://schemas.microsoft.com/office/powerpoint/2010/main" val="2733641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de-DE" dirty="0"/>
              <a:t>Examples of Typical EA Concers</a:t>
            </a:r>
          </a:p>
        </p:txBody>
      </p:sp>
      <p:graphicFrame>
        <p:nvGraphicFramePr>
          <p:cNvPr id="6" name="Group 38"/>
          <p:cNvGraphicFramePr>
            <a:graphicFrameLocks noGrp="1"/>
          </p:cNvGraphicFramePr>
          <p:nvPr/>
        </p:nvGraphicFramePr>
        <p:xfrm>
          <a:off x="703264" y="1548383"/>
          <a:ext cx="9180066" cy="5045532"/>
        </p:xfrm>
        <a:graphic>
          <a:graphicData uri="http://schemas.openxmlformats.org/drawingml/2006/table">
            <a:tbl>
              <a:tblPr/>
              <a:tblGrid>
                <a:gridCol w="599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80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0924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endParaRPr kumimoji="0" lang="de-AT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89994" marB="89994" horzOverflow="overflow">
                    <a:lnL cap="flat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/>
                    </a:solidFill>
                  </a:tcPr>
                </a:tc>
                <a:tc>
                  <a:txBody>
                    <a:bodyPr/>
                    <a:lstStyle/>
                    <a:p>
                      <a:pPr marL="1588" marR="0" lvl="1" indent="0" algn="l" defTabSz="762000" rtl="0" eaLnBrk="0" fontAlgn="base" latinLnBrk="0" hangingPunct="0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C-2: Where are architectural blueprints or architectural standards used, and are there areas where those standards are breached?</a:t>
                      </a:r>
                      <a:endParaRPr kumimoji="0" lang="de-AT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89994" marB="89994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456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endParaRPr kumimoji="0" lang="de-AT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89994" marB="89994" horzOverflow="overflow">
                    <a:lnL cap="flat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C-33: Which applications are used by which organizational units?</a:t>
                      </a:r>
                    </a:p>
                  </a:txBody>
                  <a:tcPr marL="90000" marR="90000" marT="89994" marB="89994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6392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endParaRPr kumimoji="0" lang="de-AT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89994" marB="89994" horzOverflow="overflow">
                    <a:lnL cap="flat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C-44: How can the operating expenses and maintenance costs be reduced, e.g. by identification of business applications providing the same functionality (redundancy)?</a:t>
                      </a:r>
                    </a:p>
                  </a:txBody>
                  <a:tcPr marL="90000" marR="90000" marT="89994" marB="89994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0924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endParaRPr kumimoji="0" lang="de-AT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89994" marB="89994" horzOverflow="overflow">
                    <a:lnL cap="flat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C-51: Which business objects are used or exchanged by which business applications or services?</a:t>
                      </a:r>
                    </a:p>
                  </a:txBody>
                  <a:tcPr marL="90000" marR="90000" marT="89994" marB="89994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456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endParaRPr kumimoji="0" lang="de-AT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89994" marB="89994" horzOverflow="overflow">
                    <a:lnL cap="flat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C-62: What are the domains of the application landscape?</a:t>
                      </a:r>
                    </a:p>
                  </a:txBody>
                  <a:tcPr marL="90000" marR="90000" marT="89994" marB="89994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456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endParaRPr kumimoji="0" lang="de-AT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89994" marB="89994" horzOverflow="overflow">
                    <a:lnL cap="flat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C-66: Which business processes are supported by which services?</a:t>
                      </a:r>
                    </a:p>
                  </a:txBody>
                  <a:tcPr marL="90000" marR="90000" marT="89994" marB="89994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10924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endParaRPr kumimoji="0" lang="de-AT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89994" marB="89994" horzOverflow="overflow">
                    <a:lnL cap="flat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C-88: How will the application landscape evolve over time in order to support the strategies defined? What are the differences to the current landscape?</a:t>
                      </a:r>
                    </a:p>
                  </a:txBody>
                  <a:tcPr marL="90000" marR="90000" marT="89994" marB="89994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AC0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491172" y="6949071"/>
            <a:ext cx="2040248" cy="309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984" tIns="46792" rIns="89984" bIns="46792">
            <a:spAutoFit/>
          </a:bodyPr>
          <a:lstStyle>
            <a:lvl1pPr defTabSz="762000"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762000">
              <a:defRPr sz="2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762000">
              <a:defRPr sz="2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762000">
              <a:defRPr sz="2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762000">
              <a:defRPr sz="2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defRPr sz="2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defRPr sz="2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defRPr sz="2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defRPr sz="2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DE" sz="1400" b="0" dirty="0">
                <a:latin typeface="+mn-lt"/>
              </a:rPr>
              <a:t>Source: TU München (2008)</a:t>
            </a:r>
          </a:p>
        </p:txBody>
      </p:sp>
    </p:spTree>
    <p:extLst>
      <p:ext uri="{BB962C8B-B14F-4D97-AF65-F5344CB8AC3E}">
        <p14:creationId xmlns:p14="http://schemas.microsoft.com/office/powerpoint/2010/main" val="3625410000"/>
      </p:ext>
    </p:extLst>
  </p:cSld>
  <p:clrMapOvr>
    <a:masterClrMapping/>
  </p:clrMapOvr>
</p:sld>
</file>

<file path=ppt/theme/theme1.xml><?xml version="1.0" encoding="utf-8"?>
<a:theme xmlns:a="http://schemas.openxmlformats.org/drawingml/2006/main" name="Agenda_Template_empty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OC Arial Narro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400" dirty="0" err="1" smtClean="0">
            <a:latin typeface="Arial Narrow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Normal_Templat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OC Arial Narro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8AC04">
            <a:alpha val="39000"/>
          </a:srgbClr>
        </a:solidFill>
        <a:ln w="12700">
          <a:solidFill>
            <a:srgbClr val="138B03"/>
          </a:solidFill>
        </a:ln>
      </a:spPr>
      <a:bodyPr anchor="ctr"/>
      <a:lstStyle>
        <a:defPPr algn="ctr">
          <a:defRPr dirty="0" smtClean="0">
            <a:latin typeface="Arial Narrow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defRPr dirty="0">
            <a:latin typeface="Arial Narrow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End_Templat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OC Arial Narro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End_Templat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OC Arial Narro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729</Words>
  <Application>Microsoft Office PowerPoint</Application>
  <PresentationFormat>Benutzerdefiniert</PresentationFormat>
  <Paragraphs>136</Paragraphs>
  <Slides>19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19</vt:i4>
      </vt:variant>
    </vt:vector>
  </HeadingPairs>
  <TitlesOfParts>
    <vt:vector size="30" baseType="lpstr">
      <vt:lpstr>Arial</vt:lpstr>
      <vt:lpstr>Arial Narrow</vt:lpstr>
      <vt:lpstr>Calibri</vt:lpstr>
      <vt:lpstr>FontAwesome</vt:lpstr>
      <vt:lpstr>Lucida Handwriting</vt:lpstr>
      <vt:lpstr>Times New Roman</vt:lpstr>
      <vt:lpstr>Wingdings</vt:lpstr>
      <vt:lpstr>Agenda_Template_empty</vt:lpstr>
      <vt:lpstr>Normal_Template</vt:lpstr>
      <vt:lpstr>2_End_Template</vt:lpstr>
      <vt:lpstr>3_End_Template</vt:lpstr>
      <vt:lpstr>The Role of TOGAF, Archimate &amp; Co.</vt:lpstr>
      <vt:lpstr>TOGAF Overview</vt:lpstr>
      <vt:lpstr>Archimate Overview</vt:lpstr>
      <vt:lpstr>A Modelling Perspective on TOGAF and Archimate ...</vt:lpstr>
      <vt:lpstr>ADOIT: Tailoring based on ADOxx Metamodelling Concepts</vt:lpstr>
      <vt:lpstr>Main Elements of EA frameworks</vt:lpstr>
      <vt:lpstr>EAM Approach</vt:lpstr>
      <vt:lpstr>Typical Targets</vt:lpstr>
      <vt:lpstr>Examples of Typical EA Concers</vt:lpstr>
      <vt:lpstr>PowerPoint-Präsentation</vt:lpstr>
      <vt:lpstr>EAM Approach</vt:lpstr>
      <vt:lpstr>Example of a EA procedure model</vt:lpstr>
      <vt:lpstr>EAM Approach</vt:lpstr>
      <vt:lpstr>Example of a modelling language: Archimate</vt:lpstr>
      <vt:lpstr>Which „Building Blocks“ of an enterprise are curcial?</vt:lpstr>
      <vt:lpstr>EAM Approach</vt:lpstr>
      <vt:lpstr>ArchiMate fit for Business – Extended views and reports</vt:lpstr>
      <vt:lpstr>Assignment 1</vt:lpstr>
      <vt:lpstr>Assignment 1 –  Chose an Organisation</vt:lpstr>
    </vt:vector>
  </TitlesOfParts>
  <Company>BOC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ADOit_EN</dc:title>
  <dc:creator>BOC AG</dc:creator>
  <cp:lastModifiedBy>Christoph Moser</cp:lastModifiedBy>
  <cp:revision>359</cp:revision>
  <dcterms:created xsi:type="dcterms:W3CDTF">2009-07-14T13:47:12Z</dcterms:created>
  <dcterms:modified xsi:type="dcterms:W3CDTF">2019-12-17T11:00:05Z</dcterms:modified>
  <cp:category>Version_4</cp:category>
</cp:coreProperties>
</file>