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23" r:id="rId2"/>
    <p:sldMasterId id="2147484289" r:id="rId3"/>
    <p:sldMasterId id="2147485149" r:id="rId4"/>
    <p:sldMasterId id="2147485151" r:id="rId5"/>
  </p:sldMasterIdLst>
  <p:notesMasterIdLst>
    <p:notesMasterId r:id="rId21"/>
  </p:notesMasterIdLst>
  <p:handoutMasterIdLst>
    <p:handoutMasterId r:id="rId22"/>
  </p:handoutMasterIdLst>
  <p:sldIdLst>
    <p:sldId id="283" r:id="rId6"/>
    <p:sldId id="333" r:id="rId7"/>
    <p:sldId id="336" r:id="rId8"/>
    <p:sldId id="337" r:id="rId9"/>
    <p:sldId id="338" r:id="rId10"/>
    <p:sldId id="305" r:id="rId11"/>
    <p:sldId id="306" r:id="rId12"/>
    <p:sldId id="307" r:id="rId13"/>
    <p:sldId id="311" r:id="rId14"/>
    <p:sldId id="312" r:id="rId15"/>
    <p:sldId id="314" r:id="rId16"/>
    <p:sldId id="315" r:id="rId17"/>
    <p:sldId id="334" r:id="rId18"/>
    <p:sldId id="335" r:id="rId19"/>
    <p:sldId id="339" r:id="rId20"/>
  </p:sldIdLst>
  <p:sldSz cx="10693400" cy="756126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82600" indent="77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66788" indent="1555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49388" indent="2333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33575" indent="3111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C88B563-27FF-4E98-B7AD-02BD507D638B}">
          <p14:sldIdLst>
            <p14:sldId id="283"/>
          </p14:sldIdLst>
        </p14:section>
        <p14:section name="Part 1 - Introduction" id="{7F50EF99-79E6-41AE-A031-6AD38404421B}">
          <p14:sldIdLst>
            <p14:sldId id="333"/>
            <p14:sldId id="336"/>
            <p14:sldId id="337"/>
            <p14:sldId id="338"/>
            <p14:sldId id="305"/>
            <p14:sldId id="306"/>
            <p14:sldId id="307"/>
            <p14:sldId id="311"/>
            <p14:sldId id="312"/>
          </p14:sldIdLst>
        </p14:section>
        <p14:section name="Part 2 - EAM and EA Frameworks" id="{E72BDAD6-2CBC-4BAA-8B67-4E88914B6F96}">
          <p14:sldIdLst>
            <p14:sldId id="314"/>
            <p14:sldId id="315"/>
            <p14:sldId id="334"/>
            <p14:sldId id="335"/>
            <p14:sldId id="339"/>
          </p14:sldIdLst>
        </p14:section>
        <p14:section name="Assignment" id="{6F61BE0B-94B9-4C7C-B385-EABE81A06BDE}">
          <p14:sldIdLst/>
        </p14:section>
      </p14:sectionLst>
    </p:ext>
    <p:ext uri="{EFAFB233-063F-42B5-8137-9DF3F51BA10A}">
      <p15:sldGuideLst xmlns:p15="http://schemas.microsoft.com/office/powerpoint/2012/main">
        <p15:guide id="2" pos="3368">
          <p15:clr>
            <a:srgbClr val="A4A3A4"/>
          </p15:clr>
        </p15:guide>
        <p15:guide id="3" orient="horz" pos="23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drabek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BC84"/>
    <a:srgbClr val="009D3A"/>
    <a:srgbClr val="D6E9D8"/>
    <a:srgbClr val="A8D3AE"/>
    <a:srgbClr val="86BBE6"/>
    <a:srgbClr val="4D8ECC"/>
    <a:srgbClr val="0066B0"/>
    <a:srgbClr val="0054A3"/>
    <a:srgbClr val="D0D0D0"/>
    <a:srgbClr val="BBD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46" autoAdjust="0"/>
    <p:restoredTop sz="87471" autoAdjust="0"/>
  </p:normalViewPr>
  <p:slideViewPr>
    <p:cSldViewPr>
      <p:cViewPr varScale="1">
        <p:scale>
          <a:sx n="88" d="100"/>
          <a:sy n="88" d="100"/>
        </p:scale>
        <p:origin x="1608" y="66"/>
      </p:cViewPr>
      <p:guideLst>
        <p:guide pos="3368"/>
        <p:guide orient="horz" pos="23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80"/>
    </p:cViewPr>
  </p:sorterViewPr>
  <p:notesViewPr>
    <p:cSldViewPr>
      <p:cViewPr varScale="1">
        <p:scale>
          <a:sx n="91" d="100"/>
          <a:sy n="91" d="100"/>
        </p:scale>
        <p:origin x="-2796" y="-114"/>
      </p:cViewPr>
      <p:guideLst>
        <p:guide orient="horz" pos="3225"/>
        <p:guide pos="2236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89610570-1B0E-4F31-BC7B-8C24DA1EC370}" type="datetimeFigureOut">
              <a:rPr lang="de-DE"/>
              <a:pPr>
                <a:defRPr/>
              </a:pPr>
              <a:t>17.12.2019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1903819-258C-4922-9D97-079ACFDCCCE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438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CEE3996-B29C-4351-9635-9671F7EF706E}" type="datetimeFigureOut">
              <a:rPr lang="de-DE"/>
              <a:pPr>
                <a:defRPr/>
              </a:pPr>
              <a:t>17.12.2019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9938"/>
            <a:ext cx="5422900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2" tIns="47731" rIns="95462" bIns="47731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5462" tIns="47731" rIns="95462" bIns="47731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A0F7BF52-B45D-4D37-A1C8-3648F2744B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973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6038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2236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8433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4631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08010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69613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31215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92817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B7765-D669-4874-ADAB-5EAC3BC8E77B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3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shutterstock_523858522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7BF52-B45D-4D37-A1C8-3648F2744B5B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679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6613" y="766763"/>
            <a:ext cx="5426075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AT" altLang="de-DE"/>
          </a:p>
        </p:txBody>
      </p:sp>
      <p:sp>
        <p:nvSpPr>
          <p:cNvPr id="49156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500">
                <a:solidFill>
                  <a:schemeClr val="tx1"/>
                </a:solidFill>
                <a:latin typeface="Calibri" pitchFamily="34" charset="0"/>
              </a:defRPr>
            </a:lvl1pPr>
            <a:lvl2pPr marL="741275" indent="-284130" eaLnBrk="0" hangingPunct="0">
              <a:spcBef>
                <a:spcPct val="30000"/>
              </a:spcBef>
              <a:defRPr sz="1500">
                <a:solidFill>
                  <a:schemeClr val="tx1"/>
                </a:solidFill>
                <a:latin typeface="Calibri" pitchFamily="34" charset="0"/>
              </a:defRPr>
            </a:lvl2pPr>
            <a:lvl3pPr marL="1141279" indent="-226986" eaLnBrk="0" hangingPunct="0">
              <a:spcBef>
                <a:spcPct val="30000"/>
              </a:spcBef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598425" indent="-226986" eaLnBrk="0" hangingPunct="0">
              <a:spcBef>
                <a:spcPct val="30000"/>
              </a:spcBef>
              <a:defRPr sz="1500">
                <a:solidFill>
                  <a:schemeClr val="tx1"/>
                </a:solidFill>
                <a:latin typeface="Calibri" pitchFamily="34" charset="0"/>
              </a:defRPr>
            </a:lvl4pPr>
            <a:lvl5pPr marL="2055572" indent="-226986" eaLnBrk="0" hangingPunct="0">
              <a:spcBef>
                <a:spcPct val="30000"/>
              </a:spcBef>
              <a:defRPr sz="1500">
                <a:solidFill>
                  <a:schemeClr val="tx1"/>
                </a:solidFill>
                <a:latin typeface="Calibri" pitchFamily="34" charset="0"/>
              </a:defRPr>
            </a:lvl5pPr>
            <a:lvl6pPr marL="2512718" indent="-226986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</a:defRPr>
            </a:lvl6pPr>
            <a:lvl7pPr marL="2969864" indent="-226986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</a:defRPr>
            </a:lvl7pPr>
            <a:lvl8pPr marL="3427011" indent="-226986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</a:defRPr>
            </a:lvl8pPr>
            <a:lvl9pPr marL="3884157" indent="-226986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88BA9A9-F847-4DDF-ADC5-55D43B9760B3}" type="slidenum">
              <a:rPr lang="de-DE" altLang="de-DE" sz="1300">
                <a:latin typeface="Arial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de-DE" altLang="de-DE" sz="13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319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https://www.shutterstock.com/de/image-photo/scared-ostrich-burying-head-sand-concept-217847644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7BF52-B45D-4D37-A1C8-3648F2744B5B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69935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36613" y="766763"/>
            <a:ext cx="5426075" cy="3838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de-DE" dirty="0"/>
              <a:t>shutterstock_1146217328</a:t>
            </a:r>
          </a:p>
          <a:p>
            <a:r>
              <a:rPr lang="en-US" altLang="de-DE" dirty="0"/>
              <a:t>[…] striking Barcelona taxis taking part in a demonstration […] a one-day action to protest Uber […]</a:t>
            </a:r>
            <a:endParaRPr lang="de-AT" altLang="de-DE" dirty="0"/>
          </a:p>
          <a:p>
            <a:endParaRPr lang="de-AT" altLang="de-DE" dirty="0"/>
          </a:p>
        </p:txBody>
      </p:sp>
      <p:sp>
        <p:nvSpPr>
          <p:cNvPr id="51204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66FA3C-6EB9-46ED-81F4-56F60914F19E}" type="slidenum">
              <a:rPr lang="de-DE" altLang="de-DE" smtClean="0"/>
              <a:pPr/>
              <a:t>10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9728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DCD7BB8-66BB-4E2C-91F7-CE4B744CB113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17.12.2019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EB448435-5493-46AA-9D25-09237A4B7870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2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118943-FC01-4B1A-8963-0E1AC8024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C24FDF9A-24A4-48EA-9190-8B3AEA29AB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4869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6321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066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547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63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Folie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31792" y="335401"/>
            <a:ext cx="9089390" cy="609742"/>
          </a:xfrm>
          <a:prstGeom prst="rect">
            <a:avLst/>
          </a:prstGeom>
        </p:spPr>
        <p:txBody>
          <a:bodyPr lIns="0" tIns="56149" rIns="112301" bIns="56149"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31794" y="1009424"/>
            <a:ext cx="9094146" cy="413753"/>
          </a:xfrm>
          <a:prstGeom prst="rect">
            <a:avLst/>
          </a:prstGeom>
        </p:spPr>
        <p:txBody>
          <a:bodyPr lIns="35994" tIns="35994" rIns="112301" bIns="35994"/>
          <a:lstStyle>
            <a:lvl1pPr>
              <a:buNone/>
              <a:defRPr sz="21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560388" y="1780367"/>
            <a:ext cx="9501220" cy="5358620"/>
          </a:xfrm>
          <a:prstGeom prst="rect">
            <a:avLst/>
          </a:prstGeom>
        </p:spPr>
        <p:txBody>
          <a:bodyPr lIns="91424" tIns="45712" rIns="91424" bIns="45712"/>
          <a:lstStyle>
            <a:lvl1pPr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8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6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600">
                <a:latin typeface="Arial Narrow" pitchFamily="34" charset="0"/>
              </a:defRPr>
            </a:lvl5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xfrm>
            <a:off x="10131424" y="7353301"/>
            <a:ext cx="501650" cy="403225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/>
            </a:lvl1pPr>
          </a:lstStyle>
          <a:p>
            <a:pPr>
              <a:defRPr/>
            </a:pPr>
            <a:fld id="{ED2EDD5A-C086-4010-98CC-F2211D670E0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1552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Folie_Nummerier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631792" y="335401"/>
            <a:ext cx="9089390" cy="609742"/>
          </a:xfrm>
          <a:prstGeom prst="rect">
            <a:avLst/>
          </a:prstGeom>
        </p:spPr>
        <p:txBody>
          <a:bodyPr lIns="0" tIns="56149" rIns="112301" bIns="56149"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31794" y="1009424"/>
            <a:ext cx="9094146" cy="413753"/>
          </a:xfrm>
          <a:prstGeom prst="rect">
            <a:avLst/>
          </a:prstGeom>
        </p:spPr>
        <p:txBody>
          <a:bodyPr lIns="35994" tIns="35994" rIns="112301" bIns="35994"/>
          <a:lstStyle>
            <a:lvl1pPr>
              <a:buNone/>
              <a:defRPr sz="21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560388" y="1780367"/>
            <a:ext cx="9501220" cy="5358620"/>
          </a:xfrm>
          <a:prstGeom prst="rect">
            <a:avLst/>
          </a:prstGeom>
        </p:spPr>
        <p:txBody>
          <a:bodyPr lIns="91424" tIns="45712" rIns="91424" bIns="45712"/>
          <a:lstStyle>
            <a:lvl1pPr marL="457120" indent="-45712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just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800">
                <a:latin typeface="Arial Narrow" pitchFamily="34" charset="0"/>
              </a:defRPr>
            </a:lvl2pPr>
            <a:lvl3pPr marL="1466591" indent="-342840" algn="just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467" indent="-342840" algn="just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6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8756" indent="-342840" algn="just">
              <a:buFont typeface="+mj-lt"/>
              <a:buAutoNum type="arabicPeriod"/>
              <a:defRPr sz="1600">
                <a:latin typeface="Arial Narrow" pitchFamily="34" charset="0"/>
              </a:defRPr>
            </a:lvl5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8"/>
          </p:nvPr>
        </p:nvSpPr>
        <p:spPr>
          <a:xfrm>
            <a:off x="10131424" y="7353301"/>
            <a:ext cx="501650" cy="403225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/>
            </a:lvl1pPr>
          </a:lstStyle>
          <a:p>
            <a:pPr>
              <a:defRPr/>
            </a:pPr>
            <a:fld id="{D163BE57-A0EF-4F52-B02C-0E001943088E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300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4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70116" y="1780367"/>
            <a:ext cx="9357234" cy="5358620"/>
          </a:xfrm>
          <a:prstGeom prst="rect">
            <a:avLst/>
          </a:prstGeom>
        </p:spPr>
        <p:txBody>
          <a:bodyPr/>
          <a:lstStyle>
            <a:lvl1pPr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28767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633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c-group.com/imprint" TargetMode="Externa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jpeg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8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9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1" name="Rechteck 12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5pPr>
      <a:lvl6pPr marL="483932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967865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1451798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935730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61950" indent="-3619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8088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748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629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562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493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427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93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86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79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73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66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59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52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46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>
            <a:extLst>
              <a:ext uri="{FF2B5EF4-FFF2-40B4-BE49-F238E27FC236}">
                <a16:creationId xmlns:a16="http://schemas.microsoft.com/office/drawing/2014/main" id="{5DC936A3-CC63-43E1-9F89-C8301B494650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6" name="Rechteck 1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1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grpSp>
        <p:nvGrpSpPr>
          <p:cNvPr id="2" name="Gruppieren 1"/>
          <p:cNvGrpSpPr/>
          <p:nvPr userDrawn="1"/>
        </p:nvGrpSpPr>
        <p:grpSpPr>
          <a:xfrm>
            <a:off x="9183659" y="417053"/>
            <a:ext cx="1057252" cy="445988"/>
            <a:chOff x="9183659" y="417053"/>
            <a:chExt cx="1057252" cy="445988"/>
          </a:xfrm>
        </p:grpSpPr>
        <p:pic>
          <p:nvPicPr>
            <p:cNvPr id="14" name="Picture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726335" y="417053"/>
              <a:ext cx="514576" cy="445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F47BB883-9E41-4655-AAE4-EDC96567D15C}"/>
                </a:ext>
              </a:extLst>
            </p:cNvPr>
            <p:cNvSpPr/>
            <p:nvPr userDrawn="1"/>
          </p:nvSpPr>
          <p:spPr>
            <a:xfrm>
              <a:off x="9183659" y="417502"/>
              <a:ext cx="445539" cy="4455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  <p:sp>
        <p:nvSpPr>
          <p:cNvPr id="11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2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11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5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grpSp>
        <p:nvGrpSpPr>
          <p:cNvPr id="18" name="Gruppieren 17"/>
          <p:cNvGrpSpPr/>
          <p:nvPr userDrawn="1"/>
        </p:nvGrpSpPr>
        <p:grpSpPr>
          <a:xfrm>
            <a:off x="9183659" y="417053"/>
            <a:ext cx="1057252" cy="445988"/>
            <a:chOff x="9183659" y="417053"/>
            <a:chExt cx="1057252" cy="445988"/>
          </a:xfrm>
        </p:grpSpPr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726335" y="417053"/>
              <a:ext cx="514576" cy="445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F47BB883-9E41-4655-AAE4-EDC96567D15C}"/>
                </a:ext>
              </a:extLst>
            </p:cNvPr>
            <p:cNvSpPr/>
            <p:nvPr userDrawn="1"/>
          </p:nvSpPr>
          <p:spPr>
            <a:xfrm>
              <a:off x="9183659" y="417502"/>
              <a:ext cx="445539" cy="4455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4" r:id="rId2"/>
    <p:sldLayoutId id="2147485140" r:id="rId3"/>
    <p:sldLayoutId id="2147485141" r:id="rId4"/>
    <p:sldLayoutId id="2147485154" r:id="rId5"/>
    <p:sldLayoutId id="2147485155" r:id="rId6"/>
    <p:sldLayoutId id="2147485156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194F11D-1CEA-43EC-A3F0-B9A2E95717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4101" name="Rechteck 12"/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26" name="Rechteck 25"/>
          <p:cNvSpPr/>
          <p:nvPr userDrawn="1"/>
        </p:nvSpPr>
        <p:spPr>
          <a:xfrm>
            <a:off x="666700" y="7150299"/>
            <a:ext cx="9360000" cy="230832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39250" algn="r"/>
              </a:tabLst>
              <a:defRPr/>
            </a:pP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Imprint and copyright: publisher and manufacturer: BOC Products &amp; Services AG, place of publishing and manufacturing: Vienna, Austria; 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  <a:hlinkClick r:id="rId3"/>
              </a:rPr>
              <a:t>https://www.boc-group.com/imprint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.</a:t>
            </a:r>
          </a:p>
        </p:txBody>
      </p:sp>
      <p:pic>
        <p:nvPicPr>
          <p:cNvPr id="29" name="Grafik 2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99" y="1805677"/>
            <a:ext cx="9360001" cy="3120849"/>
          </a:xfrm>
          <a:prstGeom prst="rect">
            <a:avLst/>
          </a:prstGeom>
        </p:spPr>
      </p:pic>
      <p:sp>
        <p:nvSpPr>
          <p:cNvPr id="31" name="Rechteck 30"/>
          <p:cNvSpPr/>
          <p:nvPr userDrawn="1"/>
        </p:nvSpPr>
        <p:spPr>
          <a:xfrm>
            <a:off x="5274692" y="5644150"/>
            <a:ext cx="47525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4488" indent="0">
              <a:buNone/>
              <a:tabLst>
                <a:tab pos="444500" algn="l"/>
              </a:tabLst>
            </a:pP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Connect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with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!</a:t>
            </a: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Follow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and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feel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our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heartbeat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.</a:t>
            </a:r>
            <a:endParaRPr lang="de-DE" sz="1500" kern="1200" dirty="0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endParaRPr lang="de-DE" sz="500" kern="1200" dirty="0">
              <a:solidFill>
                <a:schemeClr val="tx1"/>
              </a:solidFill>
              <a:latin typeface="FontAwesome" pitchFamily="2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2000" kern="1200" dirty="0">
                <a:solidFill>
                  <a:schemeClr val="tx1"/>
                </a:solidFill>
                <a:latin typeface="FontAwesome" pitchFamily="2" charset="0"/>
                <a:ea typeface="+mn-ea"/>
                <a:cs typeface="+mn-cs"/>
              </a:rPr>
              <a:t>  </a:t>
            </a:r>
            <a:r>
              <a:rPr lang="de-DE" sz="20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4" name="Titel 1"/>
          <p:cNvSpPr txBox="1">
            <a:spLocks/>
          </p:cNvSpPr>
          <p:nvPr userDrawn="1"/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en-GB" dirty="0"/>
              <a:t>For further information…</a:t>
            </a:r>
          </a:p>
        </p:txBody>
      </p:sp>
      <p:sp>
        <p:nvSpPr>
          <p:cNvPr id="35" name="Textplatzhalter 7"/>
          <p:cNvSpPr txBox="1">
            <a:spLocks/>
          </p:cNvSpPr>
          <p:nvPr userDrawn="1"/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… please get in touch with us!</a:t>
            </a:r>
          </a:p>
        </p:txBody>
      </p:sp>
    </p:spTree>
    <p:extLst>
      <p:ext uri="{BB962C8B-B14F-4D97-AF65-F5344CB8AC3E}">
        <p14:creationId xmlns:p14="http://schemas.microsoft.com/office/powerpoint/2010/main" val="116399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0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194F11D-1CEA-43EC-A3F0-B9A2E95717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altLang="de-DE" sz="900" dirty="0">
                <a:solidFill>
                  <a:srgbClr val="4D4D4D"/>
                </a:solidFill>
                <a:cs typeface="Arial" charset="0"/>
              </a:rPr>
              <a:t>BOC Academy Programme  |  © BOC Group </a:t>
            </a:r>
            <a:endParaRPr lang="de-AT" altLang="de-DE" sz="900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4101" name="Rechteck 12"/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>
              <a:solidFill>
                <a:prstClr val="white"/>
              </a:solidFill>
            </a:endParaRPr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/>
            <a:fld id="{840733A4-9D99-4957-BA8A-101F78A09E1B}" type="slidenum">
              <a:rPr lang="de-DE" altLang="de-DE"/>
              <a:pPr algn="ctr"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1257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hyperlink" Target="http://thumbs.dreamstime.com/z/big-data-icon-set-data-analytics-cloud-computing-digital-processing-vector-52371789.jpg" TargetMode="Externa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BEEC80FD-3057-42A5-9DD2-B0956A31C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r="2511"/>
          <a:stretch/>
        </p:blipFill>
        <p:spPr>
          <a:xfrm>
            <a:off x="9969" y="0"/>
            <a:ext cx="10683431" cy="7561263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1867295" y="5512018"/>
            <a:ext cx="8840160" cy="1872208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182123" y="5829374"/>
            <a:ext cx="848663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/>
            <a:r>
              <a:rPr lang="de-AT" altLang="de-DE" sz="2400" b="1" dirty="0">
                <a:solidFill>
                  <a:schemeClr val="bg1"/>
                </a:solidFill>
                <a:latin typeface="+mn-lt"/>
              </a:rPr>
              <a:t>Enterprise Architecture Management</a:t>
            </a:r>
            <a:endParaRPr lang="de-DE" altLang="de-DE" sz="2400" b="1" dirty="0">
              <a:solidFill>
                <a:schemeClr val="bg1"/>
              </a:solidFill>
              <a:latin typeface="+mn-lt"/>
            </a:endParaRPr>
          </a:p>
          <a:p>
            <a:pPr marL="0" indent="0"/>
            <a:r>
              <a:rPr lang="de-DE" altLang="de-DE" dirty="0">
                <a:solidFill>
                  <a:schemeClr val="bg1"/>
                </a:solidFill>
                <a:latin typeface="+mn-lt"/>
              </a:rPr>
              <a:t>Introduction </a:t>
            </a:r>
            <a:r>
              <a:rPr lang="de-DE" altLang="de-DE" dirty="0" err="1">
                <a:solidFill>
                  <a:schemeClr val="bg1"/>
                </a:solidFill>
                <a:latin typeface="+mn-lt"/>
              </a:rPr>
              <a:t>to</a:t>
            </a:r>
            <a:r>
              <a:rPr lang="de-DE" altLang="de-DE" dirty="0">
                <a:solidFill>
                  <a:schemeClr val="bg1"/>
                </a:solidFill>
                <a:latin typeface="+mn-lt"/>
              </a:rPr>
              <a:t> EAM</a:t>
            </a:r>
          </a:p>
          <a:p>
            <a:pPr marL="0" indent="0"/>
            <a:r>
              <a:rPr lang="de-DE" altLang="de-DE" dirty="0">
                <a:solidFill>
                  <a:schemeClr val="bg1"/>
                </a:solidFill>
                <a:latin typeface="+mn-lt"/>
              </a:rPr>
              <a:t>BOC Academy Programme</a:t>
            </a:r>
          </a:p>
        </p:txBody>
      </p:sp>
      <p:sp>
        <p:nvSpPr>
          <p:cNvPr id="8" name="Rechteck 7"/>
          <p:cNvSpPr/>
          <p:nvPr/>
        </p:nvSpPr>
        <p:spPr>
          <a:xfrm>
            <a:off x="-4706" y="5508823"/>
            <a:ext cx="1872000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2051" name="Picture 3" descr="Y:\general\01 LIBRARY Mkt &amp; Sales\00 Sources\01 Graphical Content\Logos (BOC)\BOC Company Logo\[2013] BOC Logo mit Flappe - RGB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36" y="0"/>
            <a:ext cx="1090775" cy="178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3721" y="6005452"/>
            <a:ext cx="1015145" cy="87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B034EC30-9575-4363-A42E-D5ED60EFC1F4}"/>
              </a:ext>
            </a:extLst>
          </p:cNvPr>
          <p:cNvSpPr txBox="1"/>
          <p:nvPr/>
        </p:nvSpPr>
        <p:spPr>
          <a:xfrm>
            <a:off x="6237038" y="6504878"/>
            <a:ext cx="3096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/>
            <a:r>
              <a:rPr lang="de-AT" sz="1400" dirty="0">
                <a:solidFill>
                  <a:schemeClr val="bg1"/>
                </a:solidFill>
              </a:rPr>
              <a:t>Supported by:</a:t>
            </a:r>
            <a:br>
              <a:rPr lang="de-AT" sz="1400" dirty="0">
                <a:solidFill>
                  <a:schemeClr val="bg1"/>
                </a:solidFill>
              </a:rPr>
            </a:br>
            <a:r>
              <a:rPr lang="de-AT" sz="1400" dirty="0">
                <a:solidFill>
                  <a:schemeClr val="bg1"/>
                </a:solidFill>
              </a:rPr>
              <a:t>www.adoit-community.com</a:t>
            </a:r>
          </a:p>
        </p:txBody>
      </p:sp>
      <p:pic>
        <p:nvPicPr>
          <p:cNvPr id="15" name="Picture 8">
            <a:extLst>
              <a:ext uri="{FF2B5EF4-FFF2-40B4-BE49-F238E27FC236}">
                <a16:creationId xmlns:a16="http://schemas.microsoft.com/office/drawing/2014/main" id="{789FA7B4-A1A1-4122-BA54-98FDD90D42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2480" y="531033"/>
            <a:ext cx="6951514" cy="815583"/>
          </a:xfrm>
          <a:prstGeom prst="rect">
            <a:avLst/>
          </a:prstGeom>
        </p:spPr>
      </p:pic>
      <p:pic>
        <p:nvPicPr>
          <p:cNvPr id="16" name="Picture 7">
            <a:extLst>
              <a:ext uri="{FF2B5EF4-FFF2-40B4-BE49-F238E27FC236}">
                <a16:creationId xmlns:a16="http://schemas.microsoft.com/office/drawing/2014/main" id="{74EB1281-FEB9-413C-A272-050BDFEE52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7340" y="5715913"/>
            <a:ext cx="1314317" cy="131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el 1"/>
          <p:cNvSpPr>
            <a:spLocks noGrp="1"/>
          </p:cNvSpPr>
          <p:nvPr>
            <p:ph type="ctrTitle"/>
          </p:nvPr>
        </p:nvSpPr>
        <p:spPr bwMode="auto">
          <a:xfrm>
            <a:off x="631826" y="334962"/>
            <a:ext cx="909002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AT" altLang="de-DE" dirty="0"/>
              <a:t>Possible solution?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24FDD1A-7816-4CCB-BDD3-6BC19E1B68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4562"/>
            <a:ext cx="10693400" cy="5932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885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7F65ADC-CC25-4BB8-93EF-1E61A721E56E}"/>
              </a:ext>
            </a:extLst>
          </p:cNvPr>
          <p:cNvSpPr txBox="1"/>
          <p:nvPr/>
        </p:nvSpPr>
        <p:spPr bwMode="auto">
          <a:xfrm>
            <a:off x="306000" y="1116261"/>
            <a:ext cx="49686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sz="4800" dirty="0">
                <a:solidFill>
                  <a:schemeClr val="bg1"/>
                </a:solidFill>
                <a:latin typeface="Arial Narrow" pitchFamily="34" charset="0"/>
              </a:rPr>
              <a:t>EA(M) as a </a:t>
            </a:r>
            <a:endParaRPr lang="de-AT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D9413D3-8ED6-4912-8342-6F2E52C52F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6262"/>
            <a:ext cx="10693400" cy="590482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67A8FC3-C439-4E0C-9026-EEC835B6FBD1}"/>
              </a:ext>
            </a:extLst>
          </p:cNvPr>
          <p:cNvSpPr txBox="1"/>
          <p:nvPr/>
        </p:nvSpPr>
        <p:spPr bwMode="auto">
          <a:xfrm>
            <a:off x="89970" y="6012941"/>
            <a:ext cx="100093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Lucida Handwriting" panose="03010101010101010101" pitchFamily="66" charset="0"/>
              </a:rPr>
              <a:t>EA as the solution …</a:t>
            </a:r>
            <a:endParaRPr lang="en-GB" sz="1200" dirty="0">
              <a:solidFill>
                <a:schemeClr val="bg1"/>
              </a:solidFill>
              <a:latin typeface="Lucida Handwriting" panose="030101010101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255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869AE-743C-403F-8DD1-2B53652CFE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Definition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5D4DD8-7006-4A7D-8360-C4EB38DD09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93B036-DAE2-4A2F-9EF8-BE3B1F5114B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1588" lvl="1" indent="0" algn="l" defTabSz="762000">
              <a:lnSpc>
                <a:spcPct val="150000"/>
              </a:lnSpc>
              <a:spcBef>
                <a:spcPct val="50000"/>
              </a:spcBef>
              <a:buClrTx/>
              <a:buNone/>
            </a:pP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Enterprise architecture management is the </a:t>
            </a:r>
            <a:r>
              <a:rPr lang="en-GB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process of translating business vision and strategy into effective enterprise change </a:t>
            </a:r>
            <a:r>
              <a:rPr lang="en-GB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creating, communicating and improving key principles and models that describe the enterprise’s future state and enable its evolution…</a:t>
            </a:r>
          </a:p>
          <a:p>
            <a:pPr marL="1588" lvl="1" indent="0" algn="r" defTabSz="762000">
              <a:lnSpc>
                <a:spcPct val="130000"/>
              </a:lnSpc>
              <a:spcBef>
                <a:spcPct val="50000"/>
              </a:spcBef>
              <a:buClrTx/>
              <a:buNone/>
            </a:pPr>
            <a:endParaRPr lang="de-DE" sz="2000" dirty="0"/>
          </a:p>
          <a:p>
            <a:pPr marL="1588" lvl="1" indent="0" algn="r" defTabSz="762000">
              <a:lnSpc>
                <a:spcPct val="130000"/>
              </a:lnSpc>
              <a:spcBef>
                <a:spcPct val="50000"/>
              </a:spcBef>
              <a:buClrTx/>
              <a:buNone/>
            </a:pPr>
            <a:endParaRPr lang="de-DE" sz="2000" dirty="0"/>
          </a:p>
          <a:p>
            <a:pPr marL="1588" lvl="1" indent="0" algn="r" defTabSz="762000">
              <a:lnSpc>
                <a:spcPct val="130000"/>
              </a:lnSpc>
              <a:spcBef>
                <a:spcPct val="50000"/>
              </a:spcBef>
              <a:buClrTx/>
              <a:buNone/>
            </a:pPr>
            <a:endParaRPr lang="de-DE" sz="2000" dirty="0"/>
          </a:p>
          <a:p>
            <a:pPr marL="1588" lvl="1" indent="0" algn="r" defTabSz="762000">
              <a:lnSpc>
                <a:spcPct val="130000"/>
              </a:lnSpc>
              <a:spcBef>
                <a:spcPct val="50000"/>
              </a:spcBef>
              <a:buClrTx/>
              <a:buNone/>
            </a:pPr>
            <a:r>
              <a:rPr lang="de-DE" sz="1600" dirty="0"/>
              <a:t>Source: Gartner</a:t>
            </a:r>
          </a:p>
          <a:p>
            <a:pPr marL="0" indent="0">
              <a:buNone/>
            </a:pPr>
            <a:endParaRPr lang="de-AT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9275E8-2398-487A-92CE-A648D94A914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pPr>
              <a:defRPr/>
            </a:pPr>
            <a:fld id="{D163BE57-A0EF-4F52-B02C-0E001943088E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8992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2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DE" dirty="0"/>
              <a:t>EAM Frameworks</a:t>
            </a:r>
          </a:p>
        </p:txBody>
      </p:sp>
      <p:sp>
        <p:nvSpPr>
          <p:cNvPr id="8" name="Foliennummernplatzhalter 9"/>
          <p:cNvSpPr txBox="1">
            <a:spLocks/>
          </p:cNvSpPr>
          <p:nvPr/>
        </p:nvSpPr>
        <p:spPr>
          <a:xfrm>
            <a:off x="716458" y="7008171"/>
            <a:ext cx="2316903" cy="403267"/>
          </a:xfrm>
          <a:prstGeom prst="rect">
            <a:avLst/>
          </a:prstGeom>
        </p:spPr>
        <p:txBody>
          <a:bodyPr lIns="104306" tIns="52153" rIns="104306" bIns="52153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C6AE60A-B69C-4790-82F7-3882EDF23186}" type="slidenum">
              <a:rPr lang="de-DE" sz="1600"/>
              <a:pPr/>
              <a:t>13</a:t>
            </a:fld>
            <a:endParaRPr lang="de-DE" sz="1600"/>
          </a:p>
        </p:txBody>
      </p:sp>
      <p:sp>
        <p:nvSpPr>
          <p:cNvPr id="9" name="Fußzeilenplatzhalter 5"/>
          <p:cNvSpPr txBox="1">
            <a:spLocks/>
          </p:cNvSpPr>
          <p:nvPr/>
        </p:nvSpPr>
        <p:spPr>
          <a:xfrm>
            <a:off x="1725698" y="7035710"/>
            <a:ext cx="4520183" cy="403267"/>
          </a:xfrm>
          <a:prstGeom prst="rect">
            <a:avLst/>
          </a:prstGeom>
        </p:spPr>
        <p:txBody>
          <a:bodyPr lIns="104306" tIns="52153" rIns="104306" bIns="52153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/>
              <a:t>Unternehmensmodellierung</a:t>
            </a:r>
            <a:endParaRPr lang="de-DE" sz="1600" dirty="0"/>
          </a:p>
        </p:txBody>
      </p:sp>
      <p:sp>
        <p:nvSpPr>
          <p:cNvPr id="10" name="Datumsplatzhalter 3"/>
          <p:cNvSpPr txBox="1">
            <a:spLocks/>
          </p:cNvSpPr>
          <p:nvPr/>
        </p:nvSpPr>
        <p:spPr>
          <a:xfrm>
            <a:off x="7485380" y="7008171"/>
            <a:ext cx="2676914" cy="403267"/>
          </a:xfrm>
          <a:prstGeom prst="rect">
            <a:avLst/>
          </a:prstGeom>
        </p:spPr>
        <p:txBody>
          <a:bodyPr lIns="104306" tIns="52153" rIns="104306" bIns="52153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1600" dirty="0"/>
              <a:t>Moser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BC4FA4-B668-4387-A5AD-3B3D59EE18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15" name="WordArt 3">
            <a:extLst>
              <a:ext uri="{FF2B5EF4-FFF2-40B4-BE49-F238E27FC236}">
                <a16:creationId xmlns:a16="http://schemas.microsoft.com/office/drawing/2014/main" id="{6609A5A7-F0AD-4293-9182-82F5E3110EE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994025" y="1980505"/>
            <a:ext cx="2971800" cy="647700"/>
          </a:xfrm>
          <a:prstGeom prst="rect">
            <a:avLst/>
          </a:prstGeom>
        </p:spPr>
        <p:txBody>
          <a:bodyPr wrap="none" lIns="91424" tIns="45712" rIns="91424" bIns="45712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AT" sz="37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/>
              </a:rPr>
              <a:t>commercial</a:t>
            </a:r>
          </a:p>
        </p:txBody>
      </p:sp>
      <p:sp>
        <p:nvSpPr>
          <p:cNvPr id="16" name="WordArt 4">
            <a:extLst>
              <a:ext uri="{FF2B5EF4-FFF2-40B4-BE49-F238E27FC236}">
                <a16:creationId xmlns:a16="http://schemas.microsoft.com/office/drawing/2014/main" id="{E45BFA61-7BF8-4061-AE7A-A800133944D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091238" y="3013967"/>
            <a:ext cx="2423902" cy="647700"/>
          </a:xfrm>
          <a:prstGeom prst="rect">
            <a:avLst/>
          </a:prstGeom>
        </p:spPr>
        <p:txBody>
          <a:bodyPr wrap="none" lIns="91424" tIns="45712" rIns="91424" bIns="45712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AT" sz="3700" kern="10" dirty="0">
                <a:ln w="9525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Arial Black"/>
              </a:rPr>
              <a:t>open</a:t>
            </a:r>
          </a:p>
        </p:txBody>
      </p:sp>
      <p:sp>
        <p:nvSpPr>
          <p:cNvPr id="17" name="WordArt 5">
            <a:extLst>
              <a:ext uri="{FF2B5EF4-FFF2-40B4-BE49-F238E27FC236}">
                <a16:creationId xmlns:a16="http://schemas.microsoft.com/office/drawing/2014/main" id="{FA1EA0EE-5FA6-40B1-9571-E8C0FB625B0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52725" y="4285555"/>
            <a:ext cx="2257425" cy="647700"/>
          </a:xfrm>
          <a:prstGeom prst="rect">
            <a:avLst/>
          </a:prstGeom>
        </p:spPr>
        <p:txBody>
          <a:bodyPr wrap="none" lIns="91424" tIns="45712" rIns="91424" bIns="45712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AT" sz="3700" kern="10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chemeClr val="accent2"/>
                </a:solidFill>
                <a:latin typeface="Arial Black"/>
              </a:rPr>
              <a:t>governmental</a:t>
            </a:r>
          </a:p>
        </p:txBody>
      </p:sp>
      <p:sp>
        <p:nvSpPr>
          <p:cNvPr id="18" name="WordArt 6">
            <a:extLst>
              <a:ext uri="{FF2B5EF4-FFF2-40B4-BE49-F238E27FC236}">
                <a16:creationId xmlns:a16="http://schemas.microsoft.com/office/drawing/2014/main" id="{1306B06A-4C5E-432C-884E-3DA2FB70DC07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914640" y="5796855"/>
            <a:ext cx="3202248" cy="647700"/>
          </a:xfrm>
          <a:prstGeom prst="rect">
            <a:avLst/>
          </a:prstGeom>
        </p:spPr>
        <p:txBody>
          <a:bodyPr wrap="none" lIns="91424" tIns="45712" rIns="91424" bIns="45712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de-AT" sz="3700" kern="10" dirty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Arial Black"/>
              </a:rPr>
              <a:t>academic</a:t>
            </a:r>
          </a:p>
        </p:txBody>
      </p:sp>
    </p:spTree>
    <p:extLst>
      <p:ext uri="{BB962C8B-B14F-4D97-AF65-F5344CB8AC3E}">
        <p14:creationId xmlns:p14="http://schemas.microsoft.com/office/powerpoint/2010/main" val="1309199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12"/>
          <p:cNvSpPr>
            <a:spLocks noGrp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DE" dirty="0"/>
              <a:t>EAM Frameworks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69687" y="1962969"/>
            <a:ext cx="6628234" cy="92549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sz="1800" dirty="0">
                <a:latin typeface="+mn-lt"/>
              </a:rPr>
              <a:t>ARIS</a:t>
            </a:r>
            <a:r>
              <a:rPr lang="de-DE" sz="1800" b="0" dirty="0">
                <a:latin typeface="+mn-lt"/>
              </a:rPr>
              <a:t> - Architektur integrierter Informationssysteme (IDS Scheer)</a:t>
            </a:r>
          </a:p>
          <a:p>
            <a:r>
              <a:rPr lang="de-DE" sz="1800" dirty="0" err="1">
                <a:latin typeface="+mn-lt"/>
              </a:rPr>
              <a:t>Zachman</a:t>
            </a:r>
            <a:r>
              <a:rPr lang="de-DE" sz="1800" b="0" dirty="0">
                <a:latin typeface="+mn-lt"/>
              </a:rPr>
              <a:t> - </a:t>
            </a:r>
            <a:r>
              <a:rPr lang="de-DE" sz="1800" b="0" dirty="0" err="1">
                <a:latin typeface="+mn-lt"/>
              </a:rPr>
              <a:t>Zachman</a:t>
            </a:r>
            <a:r>
              <a:rPr lang="de-DE" sz="1800" b="0" dirty="0">
                <a:latin typeface="+mn-lt"/>
              </a:rPr>
              <a:t> Enterprise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 (</a:t>
            </a:r>
            <a:r>
              <a:rPr lang="de-DE" sz="1800" b="0" dirty="0" err="1">
                <a:latin typeface="+mn-lt"/>
              </a:rPr>
              <a:t>Zachman</a:t>
            </a:r>
            <a:r>
              <a:rPr lang="de-DE" sz="1800" b="0" dirty="0">
                <a:latin typeface="+mn-lt"/>
              </a:rPr>
              <a:t> Institute)</a:t>
            </a:r>
          </a:p>
          <a:p>
            <a:r>
              <a:rPr lang="de-DE" sz="1800" dirty="0">
                <a:latin typeface="+mn-lt"/>
              </a:rPr>
              <a:t>IAF</a:t>
            </a:r>
            <a:r>
              <a:rPr lang="de-DE" sz="1800" b="0" dirty="0">
                <a:latin typeface="+mn-lt"/>
              </a:rPr>
              <a:t> - Integrated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 (</a:t>
            </a:r>
            <a:r>
              <a:rPr lang="de-DE" sz="1800" b="0" dirty="0" err="1">
                <a:latin typeface="+mn-lt"/>
              </a:rPr>
              <a:t>Capgemini</a:t>
            </a:r>
            <a:r>
              <a:rPr lang="de-DE" sz="1800" b="0" dirty="0">
                <a:latin typeface="+mn-lt"/>
              </a:rPr>
              <a:t>)</a:t>
            </a: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370137" y="3258369"/>
            <a:ext cx="4483288" cy="371497"/>
          </a:xfrm>
          <a:prstGeom prst="rect">
            <a:avLst/>
          </a:prstGeom>
          <a:noFill/>
          <a:ln w="28575">
            <a:solidFill>
              <a:srgbClr val="33CC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 dirty="0">
                <a:latin typeface="+mn-lt"/>
              </a:rPr>
              <a:t>TOGAF</a:t>
            </a:r>
            <a:r>
              <a:rPr lang="en-US" sz="1800" b="0" dirty="0">
                <a:latin typeface="+mn-lt"/>
              </a:rPr>
              <a:t> - The Open Group Architecture Framework</a:t>
            </a:r>
            <a:endParaRPr lang="de-DE" sz="1800" b="0" dirty="0">
              <a:latin typeface="+mn-lt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45951" y="3907657"/>
            <a:ext cx="4717454" cy="1756491"/>
          </a:xfrm>
          <a:prstGeom prst="rect">
            <a:avLst/>
          </a:prstGeom>
          <a:noFill/>
          <a:ln w="28575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sz="1800" dirty="0">
                <a:latin typeface="+mn-lt"/>
              </a:rPr>
              <a:t>AGATE</a:t>
            </a:r>
            <a:r>
              <a:rPr lang="de-DE" sz="1800" b="0" dirty="0">
                <a:latin typeface="+mn-lt"/>
              </a:rPr>
              <a:t> - The France DGA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</a:t>
            </a:r>
          </a:p>
          <a:p>
            <a:r>
              <a:rPr lang="de-DE" sz="1800" dirty="0" err="1">
                <a:latin typeface="+mn-lt"/>
              </a:rPr>
              <a:t>DoDAF</a:t>
            </a:r>
            <a:r>
              <a:rPr lang="de-DE" sz="1800" b="0" dirty="0">
                <a:latin typeface="+mn-lt"/>
              </a:rPr>
              <a:t> - </a:t>
            </a:r>
            <a:r>
              <a:rPr lang="de-DE" sz="1800" b="0" dirty="0" err="1">
                <a:latin typeface="+mn-lt"/>
              </a:rPr>
              <a:t>DoD</a:t>
            </a:r>
            <a:r>
              <a:rPr lang="de-DE" sz="1800" b="0" dirty="0">
                <a:latin typeface="+mn-lt"/>
              </a:rPr>
              <a:t>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</a:t>
            </a:r>
          </a:p>
          <a:p>
            <a:r>
              <a:rPr lang="de-DE" sz="1800" dirty="0">
                <a:latin typeface="+mn-lt"/>
              </a:rPr>
              <a:t>FEAF</a:t>
            </a:r>
            <a:r>
              <a:rPr lang="de-DE" sz="1800" b="0" dirty="0">
                <a:latin typeface="+mn-lt"/>
              </a:rPr>
              <a:t> - Federal Enterprise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</a:t>
            </a:r>
          </a:p>
          <a:p>
            <a:r>
              <a:rPr lang="de-DE" sz="1800" dirty="0">
                <a:latin typeface="+mn-lt"/>
              </a:rPr>
              <a:t>MODAF</a:t>
            </a:r>
            <a:r>
              <a:rPr lang="de-DE" sz="1800" b="0" dirty="0">
                <a:latin typeface="+mn-lt"/>
              </a:rPr>
              <a:t> - </a:t>
            </a:r>
            <a:r>
              <a:rPr lang="de-DE" sz="1800" b="0" dirty="0" err="1">
                <a:latin typeface="+mn-lt"/>
              </a:rPr>
              <a:t>Ministry</a:t>
            </a:r>
            <a:r>
              <a:rPr lang="de-DE" sz="1800" b="0" dirty="0">
                <a:latin typeface="+mn-lt"/>
              </a:rPr>
              <a:t> </a:t>
            </a:r>
            <a:r>
              <a:rPr lang="de-DE" sz="1800" b="0" dirty="0" err="1">
                <a:latin typeface="+mn-lt"/>
              </a:rPr>
              <a:t>of</a:t>
            </a:r>
            <a:r>
              <a:rPr lang="de-DE" sz="1800" b="0" dirty="0">
                <a:latin typeface="+mn-lt"/>
              </a:rPr>
              <a:t> </a:t>
            </a:r>
            <a:r>
              <a:rPr lang="de-DE" sz="1800" b="0" dirty="0" err="1">
                <a:latin typeface="+mn-lt"/>
              </a:rPr>
              <a:t>Defence</a:t>
            </a:r>
            <a:r>
              <a:rPr lang="de-DE" sz="1800" b="0" dirty="0">
                <a:latin typeface="+mn-lt"/>
              </a:rPr>
              <a:t>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</a:t>
            </a:r>
          </a:p>
          <a:p>
            <a:r>
              <a:rPr lang="de-DE" sz="1800" dirty="0">
                <a:latin typeface="+mn-lt"/>
              </a:rPr>
              <a:t>NAF</a:t>
            </a:r>
            <a:r>
              <a:rPr lang="de-DE" sz="1800" b="0" dirty="0">
                <a:latin typeface="+mn-lt"/>
              </a:rPr>
              <a:t> - NATO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</a:t>
            </a:r>
          </a:p>
          <a:p>
            <a:r>
              <a:rPr lang="de-DE" sz="1800" dirty="0">
                <a:latin typeface="+mn-lt"/>
              </a:rPr>
              <a:t>TEAF</a:t>
            </a:r>
            <a:r>
              <a:rPr lang="de-DE" sz="1800" b="0" dirty="0">
                <a:latin typeface="+mn-lt"/>
              </a:rPr>
              <a:t> - Treasury Enterprise </a:t>
            </a:r>
            <a:r>
              <a:rPr lang="de-DE" sz="1800" b="0" dirty="0" err="1">
                <a:latin typeface="+mn-lt"/>
              </a:rPr>
              <a:t>Architecture</a:t>
            </a:r>
            <a:r>
              <a:rPr lang="de-DE" sz="1800" b="0" dirty="0">
                <a:latin typeface="+mn-lt"/>
              </a:rPr>
              <a:t> Framework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354011" y="6094901"/>
            <a:ext cx="6645033" cy="648496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1800" dirty="0">
                <a:latin typeface="+mn-lt"/>
              </a:rPr>
              <a:t>MEMO</a:t>
            </a:r>
            <a:r>
              <a:rPr lang="en-US" sz="1800" b="0" dirty="0">
                <a:latin typeface="+mn-lt"/>
              </a:rPr>
              <a:t> - Multi-Perspective Enterprise </a:t>
            </a:r>
            <a:r>
              <a:rPr lang="en-US" sz="1800" b="0" dirty="0" err="1">
                <a:latin typeface="+mn-lt"/>
              </a:rPr>
              <a:t>Modelling</a:t>
            </a:r>
            <a:r>
              <a:rPr lang="en-US" sz="1800" b="0" dirty="0">
                <a:latin typeface="+mn-lt"/>
              </a:rPr>
              <a:t> (</a:t>
            </a:r>
            <a:r>
              <a:rPr lang="en-US" sz="1800" b="0" dirty="0" err="1">
                <a:latin typeface="+mn-lt"/>
              </a:rPr>
              <a:t>Universität</a:t>
            </a:r>
            <a:r>
              <a:rPr lang="en-US" sz="1800" b="0" dirty="0">
                <a:latin typeface="+mn-lt"/>
              </a:rPr>
              <a:t> Duisburg-Essen)</a:t>
            </a:r>
          </a:p>
          <a:p>
            <a:r>
              <a:rPr lang="en-US" sz="1800" dirty="0">
                <a:latin typeface="+mn-lt"/>
              </a:rPr>
              <a:t>Business Engineering</a:t>
            </a:r>
            <a:r>
              <a:rPr lang="en-US" sz="1800" b="0" dirty="0">
                <a:latin typeface="+mn-lt"/>
              </a:rPr>
              <a:t> (</a:t>
            </a:r>
            <a:r>
              <a:rPr lang="en-US" sz="1800" b="0" dirty="0" err="1">
                <a:latin typeface="+mn-lt"/>
              </a:rPr>
              <a:t>Universität</a:t>
            </a:r>
            <a:r>
              <a:rPr lang="en-US" sz="1800" b="0" dirty="0">
                <a:latin typeface="+mn-lt"/>
              </a:rPr>
              <a:t> St. </a:t>
            </a:r>
            <a:r>
              <a:rPr lang="en-US" sz="1800" b="0" dirty="0" err="1">
                <a:latin typeface="+mn-lt"/>
              </a:rPr>
              <a:t>Gallen</a:t>
            </a:r>
            <a:r>
              <a:rPr lang="en-US" sz="1800" b="0" dirty="0">
                <a:latin typeface="+mn-lt"/>
              </a:rPr>
              <a:t>)</a:t>
            </a:r>
            <a:endParaRPr lang="de-DE" sz="1800" b="0" dirty="0">
              <a:latin typeface="+mn-lt"/>
            </a:endParaRP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auto">
          <a:xfrm>
            <a:off x="625225" y="4088631"/>
            <a:ext cx="609600" cy="485775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 anchor="ctr"/>
          <a:lstStyle/>
          <a:p>
            <a:endParaRPr lang="de-AT" sz="1600"/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3649412" y="3186931"/>
            <a:ext cx="609600" cy="485775"/>
          </a:xfrm>
          <a:prstGeom prst="rightArrow">
            <a:avLst>
              <a:gd name="adj1" fmla="val 50000"/>
              <a:gd name="adj2" fmla="val 3137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 anchor="ctr"/>
          <a:lstStyle/>
          <a:p>
            <a:endParaRPr lang="de-AT" sz="1600"/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7128787" y="1599804"/>
            <a:ext cx="308363" cy="37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sz="1800" b="0" dirty="0">
                <a:latin typeface="+mn-lt"/>
              </a:rPr>
              <a:t>K</a:t>
            </a: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8524223" y="2888464"/>
            <a:ext cx="329202" cy="37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sz="1800" b="0" dirty="0">
                <a:latin typeface="+mn-lt"/>
              </a:rPr>
              <a:t>O</a:t>
            </a:r>
          </a:p>
        </p:txBody>
      </p: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6063405" y="3896908"/>
            <a:ext cx="308363" cy="37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sz="1800" b="0" dirty="0">
                <a:latin typeface="+mn-lt"/>
              </a:rPr>
              <a:t>S</a:t>
            </a:r>
          </a:p>
        </p:txBody>
      </p:sp>
      <p:sp>
        <p:nvSpPr>
          <p:cNvPr id="21" name="Text Box 14"/>
          <p:cNvSpPr txBox="1">
            <a:spLocks noChangeArrowheads="1"/>
          </p:cNvSpPr>
          <p:nvPr/>
        </p:nvSpPr>
        <p:spPr bwMode="auto">
          <a:xfrm>
            <a:off x="8999044" y="6094901"/>
            <a:ext cx="359659" cy="37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9984" tIns="46792" rIns="89984" bIns="46792">
            <a:spAutoFit/>
          </a:bodyPr>
          <a:lstStyle>
            <a:lvl1pPr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62000">
              <a:defRPr sz="2000"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defRPr sz="2000"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de-DE" sz="1800" b="0" dirty="0">
                <a:latin typeface="+mn-lt"/>
              </a:rPr>
              <a:t>W</a:t>
            </a:r>
          </a:p>
        </p:txBody>
      </p:sp>
    </p:spTree>
    <p:extLst>
      <p:ext uri="{BB962C8B-B14F-4D97-AF65-F5344CB8AC3E}">
        <p14:creationId xmlns:p14="http://schemas.microsoft.com/office/powerpoint/2010/main" val="196461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66700" y="324151"/>
            <a:ext cx="9054482" cy="609742"/>
          </a:xfrm>
        </p:spPr>
        <p:txBody>
          <a:bodyPr>
            <a:normAutofit/>
          </a:bodyPr>
          <a:lstStyle/>
          <a:p>
            <a:r>
              <a:rPr lang="de-DE" dirty="0"/>
              <a:t>History</a:t>
            </a:r>
            <a:endParaRPr lang="en-GB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CEA882C3-1795-44F3-BE75-7C3E2785BF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8"/>
          <a:stretch/>
        </p:blipFill>
        <p:spPr>
          <a:xfrm>
            <a:off x="450020" y="1200501"/>
            <a:ext cx="8929240" cy="553254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6A2510B1-4AB7-4A19-9A00-E53842F74D54}"/>
              </a:ext>
            </a:extLst>
          </p:cNvPr>
          <p:cNvSpPr/>
          <p:nvPr/>
        </p:nvSpPr>
        <p:spPr>
          <a:xfrm>
            <a:off x="5214075" y="6877061"/>
            <a:ext cx="53467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200" dirty="0"/>
              <a:t>Source: Software Engineering for Business</a:t>
            </a:r>
            <a:br>
              <a:rPr lang="en-US" sz="1200" dirty="0"/>
            </a:br>
            <a:r>
              <a:rPr lang="en-US" sz="1200" dirty="0"/>
              <a:t>Information Systems (</a:t>
            </a:r>
            <a:r>
              <a:rPr lang="en-US" sz="1200" dirty="0" err="1"/>
              <a:t>sebis</a:t>
            </a:r>
            <a:r>
              <a:rPr lang="en-US" sz="1200" dirty="0"/>
              <a:t>), Prof. Dr. </a:t>
            </a:r>
            <a:r>
              <a:rPr lang="en-US" sz="1200" dirty="0" err="1"/>
              <a:t>Matthes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43021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7D50BD6D-FFC0-422E-813F-D9059AA348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301"/>
            <a:ext cx="10693400" cy="56358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D8BF4-763C-4EAA-B758-C217B627A9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9F31ED-29FE-4E1F-AC35-AC960E1E20EA}"/>
              </a:ext>
            </a:extLst>
          </p:cNvPr>
          <p:cNvSpPr txBox="1"/>
          <p:nvPr/>
        </p:nvSpPr>
        <p:spPr bwMode="auto">
          <a:xfrm>
            <a:off x="684926" y="2204421"/>
            <a:ext cx="9323548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Tempus Sans ITC" panose="04020404030D07020202" pitchFamily="82" charset="0"/>
              </a:rPr>
              <a:t>Your Key Takeaway from this Lecture: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  <a:latin typeface="Tempus Sans ITC" panose="04020404030D07020202" pitchFamily="82" charset="0"/>
              </a:rPr>
              <a:t>Introduction to EA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  <a:latin typeface="Tempus Sans ITC" panose="04020404030D07020202" pitchFamily="82" charset="0"/>
              </a:rPr>
              <a:t>Why EA?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  <a:latin typeface="Tempus Sans ITC" panose="04020404030D07020202" pitchFamily="82" charset="0"/>
              </a:rPr>
              <a:t>Why modelling at all?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bg1"/>
                </a:solidFill>
                <a:latin typeface="Tempus Sans ITC" panose="04020404030D07020202" pitchFamily="82" charset="0"/>
              </a:rPr>
              <a:t>TOGAF and other EA frameworks</a:t>
            </a:r>
          </a:p>
        </p:txBody>
      </p:sp>
    </p:spTree>
    <p:extLst>
      <p:ext uri="{BB962C8B-B14F-4D97-AF65-F5344CB8AC3E}">
        <p14:creationId xmlns:p14="http://schemas.microsoft.com/office/powerpoint/2010/main" val="419994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526" y="3155056"/>
            <a:ext cx="5976830" cy="4015927"/>
          </a:xfrm>
          <a:prstGeom prst="rect">
            <a:avLst/>
          </a:prstGeom>
        </p:spPr>
      </p:pic>
      <p:sp>
        <p:nvSpPr>
          <p:cNvPr id="7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Enterprise Architecture Management?</a:t>
            </a:r>
            <a:endParaRPr lang="de-AT" dirty="0"/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Definition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7"/>
          </p:nvPr>
        </p:nvSpPr>
        <p:spPr>
          <a:xfrm>
            <a:off x="666700" y="1620331"/>
            <a:ext cx="9357234" cy="535862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Enterprise Architecture Management (EAM) describes the </a:t>
            </a:r>
            <a:r>
              <a:rPr lang="en-US" b="1" dirty="0"/>
              <a:t>relationships between a company’s entire enterprise networks </a:t>
            </a:r>
            <a:r>
              <a:rPr lang="en-US" dirty="0"/>
              <a:t>as well as their further development. The </a:t>
            </a:r>
            <a:r>
              <a:rPr lang="en-US" b="1" dirty="0"/>
              <a:t>gathering, description and analysis of an </a:t>
            </a:r>
            <a:r>
              <a:rPr lang="en-US" b="1" dirty="0" err="1"/>
              <a:t>organisation’s</a:t>
            </a:r>
            <a:r>
              <a:rPr lang="en-US" b="1" dirty="0"/>
              <a:t> fundamental business elements </a:t>
            </a:r>
            <a:r>
              <a:rPr lang="en-US" dirty="0"/>
              <a:t>(e.g. goals, products, capabilities, processes, risks, applications, technologies) plays an essential role.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6718174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ctrTitle"/>
          </p:nvPr>
        </p:nvSpPr>
        <p:spPr bwMode="auto">
          <a:xfrm>
            <a:off x="666700" y="335400"/>
            <a:ext cx="9054482" cy="60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AT" altLang="de-DE" dirty="0"/>
              <a:t>Enterprise Architecture Management</a:t>
            </a:r>
          </a:p>
        </p:txBody>
      </p:sp>
      <p:sp>
        <p:nvSpPr>
          <p:cNvPr id="10" name="Line 46"/>
          <p:cNvSpPr>
            <a:spLocks noChangeShapeType="1"/>
          </p:cNvSpPr>
          <p:nvPr/>
        </p:nvSpPr>
        <p:spPr bwMode="auto">
          <a:xfrm>
            <a:off x="6737350" y="3060700"/>
            <a:ext cx="2593975" cy="4763"/>
          </a:xfrm>
          <a:prstGeom prst="line">
            <a:avLst/>
          </a:prstGeom>
          <a:noFill/>
          <a:ln w="25400">
            <a:solidFill>
              <a:srgbClr val="009D3A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AT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1311275" y="1764407"/>
            <a:ext cx="7747000" cy="1656184"/>
          </a:xfrm>
          <a:prstGeom prst="ellipse">
            <a:avLst/>
          </a:prstGeom>
          <a:solidFill>
            <a:srgbClr val="6FBC84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 algn="ctr"/>
            <a:r>
              <a:rPr lang="de-AT" sz="2300" b="1" dirty="0">
                <a:solidFill>
                  <a:prstClr val="white"/>
                </a:solidFill>
              </a:rPr>
              <a:t>Enterprise Architecture</a:t>
            </a:r>
          </a:p>
        </p:txBody>
      </p:sp>
      <p:sp>
        <p:nvSpPr>
          <p:cNvPr id="12" name="AutoShape 17"/>
          <p:cNvSpPr>
            <a:spLocks noChangeAspect="1" noChangeArrowheads="1"/>
          </p:cNvSpPr>
          <p:nvPr/>
        </p:nvSpPr>
        <p:spPr bwMode="auto">
          <a:xfrm rot="10800000">
            <a:off x="7540625" y="2590800"/>
            <a:ext cx="1620838" cy="1641475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 rot="10800000">
            <a:off x="886690" y="2268462"/>
            <a:ext cx="2359747" cy="2625799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4" name="AutoShape 12"/>
          <p:cNvSpPr>
            <a:spLocks noChangeAspect="1" noChangeArrowheads="1"/>
          </p:cNvSpPr>
          <p:nvPr/>
        </p:nvSpPr>
        <p:spPr bwMode="auto">
          <a:xfrm rot="10800000">
            <a:off x="1477963" y="2196455"/>
            <a:ext cx="2730500" cy="3159770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5" name="AutoShape 13"/>
          <p:cNvSpPr>
            <a:spLocks noChangeAspect="1" noChangeArrowheads="1"/>
          </p:cNvSpPr>
          <p:nvPr/>
        </p:nvSpPr>
        <p:spPr bwMode="auto">
          <a:xfrm rot="10800000">
            <a:off x="2850171" y="2700510"/>
            <a:ext cx="1135062" cy="1039639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6" name="AutoShape 14"/>
          <p:cNvSpPr>
            <a:spLocks noChangeAspect="1" noChangeArrowheads="1"/>
          </p:cNvSpPr>
          <p:nvPr/>
        </p:nvSpPr>
        <p:spPr bwMode="auto">
          <a:xfrm rot="10800000">
            <a:off x="2573338" y="2484487"/>
            <a:ext cx="3186112" cy="3332113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7" name="AutoShape 15"/>
          <p:cNvSpPr>
            <a:spLocks noChangeAspect="1" noChangeArrowheads="1"/>
          </p:cNvSpPr>
          <p:nvPr/>
        </p:nvSpPr>
        <p:spPr bwMode="auto">
          <a:xfrm rot="10800000">
            <a:off x="3919537" y="2844526"/>
            <a:ext cx="2179637" cy="1954486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8" name="AutoShape 18"/>
          <p:cNvSpPr>
            <a:spLocks noChangeAspect="1" noChangeArrowheads="1"/>
          </p:cNvSpPr>
          <p:nvPr/>
        </p:nvSpPr>
        <p:spPr bwMode="auto">
          <a:xfrm rot="10800000">
            <a:off x="6026150" y="2590800"/>
            <a:ext cx="1022350" cy="1035050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19" name="AutoShape 16"/>
          <p:cNvSpPr>
            <a:spLocks noChangeAspect="1" noChangeArrowheads="1"/>
          </p:cNvSpPr>
          <p:nvPr/>
        </p:nvSpPr>
        <p:spPr bwMode="auto">
          <a:xfrm rot="10800000">
            <a:off x="6192837" y="2556495"/>
            <a:ext cx="2179637" cy="2242518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190600" y="3996655"/>
            <a:ext cx="13477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ctr">
              <a:defRPr b="1" spc="8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algn="l"/>
            <a:r>
              <a:rPr lang="de-AT" b="0" dirty="0">
                <a:solidFill>
                  <a:prstClr val="black">
                    <a:lumMod val="65000"/>
                    <a:lumOff val="35000"/>
                  </a:prstClr>
                </a:solidFill>
              </a:rPr>
              <a:t>Business</a:t>
            </a:r>
            <a:br>
              <a:rPr lang="de-AT" b="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r>
              <a:rPr lang="de-AT" b="0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Strategy</a:t>
            </a:r>
            <a:endParaRPr lang="de-AT" b="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AutoShape 19"/>
          <p:cNvSpPr>
            <a:spLocks noChangeAspect="1" noChangeArrowheads="1"/>
          </p:cNvSpPr>
          <p:nvPr/>
        </p:nvSpPr>
        <p:spPr bwMode="auto">
          <a:xfrm rot="10800000">
            <a:off x="5014913" y="2590800"/>
            <a:ext cx="1624012" cy="1644650"/>
          </a:xfrm>
          <a:prstGeom prst="flowChartMerge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671495" y="4682403"/>
            <a:ext cx="17145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de-DE"/>
            </a:defPPr>
            <a:lvl1pPr algn="ctr">
              <a:defRPr b="0" spc="8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algn="l"/>
            <a:r>
              <a:rPr lang="de-AT" dirty="0">
                <a:solidFill>
                  <a:prstClr val="black">
                    <a:lumMod val="65000"/>
                    <a:lumOff val="35000"/>
                  </a:prstClr>
                </a:solidFill>
              </a:rPr>
              <a:t>Organisational </a:t>
            </a:r>
            <a:r>
              <a:rPr lang="de-AT" dirty="0" err="1">
                <a:solidFill>
                  <a:prstClr val="black">
                    <a:lumMod val="65000"/>
                    <a:lumOff val="35000"/>
                  </a:prstClr>
                </a:solidFill>
              </a:rPr>
              <a:t>Structure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2767013" y="5364807"/>
            <a:ext cx="1347787" cy="38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 type="none" w="med" len="lg"/>
                <a:tailEnd type="none" w="med" len="lg"/>
              </a14:hiddenLine>
            </a:ext>
          </a:extLst>
        </p:spPr>
        <p:txBody>
          <a:bodyPr lIns="102639" tIns="53373" rIns="102639" bIns="53373">
            <a:spAutoFit/>
          </a:bodyPr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Pct val="100000"/>
            </a:pPr>
            <a:r>
              <a:rPr lang="de-AT" dirty="0" err="1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Processes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  <a:latin typeface="+mj-lt"/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4202931" y="4138613"/>
            <a:ext cx="1647825" cy="66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 type="none" w="med" len="lg"/>
                <a:tailEnd type="none" w="med" len="lg"/>
              </a14:hiddenLine>
            </a:ext>
          </a:extLst>
        </p:spPr>
        <p:txBody>
          <a:bodyPr lIns="102639" tIns="53373" rIns="102639" bIns="53373">
            <a:spAutoFit/>
          </a:bodyPr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  <a:buSzPct val="100000"/>
            </a:pPr>
            <a:r>
              <a:rPr lang="de-AT" dirty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Software Components</a:t>
            </a: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4666982" y="3565525"/>
            <a:ext cx="2407910" cy="1314612"/>
          </a:xfrm>
          <a:prstGeom prst="flowChartMerg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 type="none" w="med" len="lg"/>
                <a:tailEnd type="none" w="med" len="lg"/>
              </a14:hiddenLine>
            </a:ext>
          </a:extLst>
        </p:spPr>
        <p:txBody>
          <a:bodyPr wrap="square" lIns="102639" tIns="53373" rIns="102639" bIns="53373">
            <a:spAutoFit/>
          </a:bodyPr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Pct val="100000"/>
            </a:pPr>
            <a:r>
              <a:rPr lang="de-DE" dirty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Data </a:t>
            </a:r>
            <a:r>
              <a:rPr lang="de-DE" dirty="0" err="1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Structures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  <a:latin typeface="+mj-lt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6615113" y="4126957"/>
            <a:ext cx="1543050" cy="661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 type="none" w="med" len="lg"/>
                <a:tailEnd type="none" w="med" len="lg"/>
              </a14:hiddenLine>
            </a:ext>
          </a:extLst>
        </p:spPr>
        <p:txBody>
          <a:bodyPr lIns="102639" tIns="53373" rIns="102639" bIns="53373">
            <a:spAutoFit/>
          </a:bodyPr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  <a:buSzPct val="100000"/>
            </a:pPr>
            <a:r>
              <a:rPr lang="de-AT" dirty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Server </a:t>
            </a:r>
            <a:r>
              <a:rPr lang="de-AT" dirty="0" err="1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and</a:t>
            </a:r>
            <a:br>
              <a:rPr lang="de-AT" dirty="0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</a:br>
            <a:r>
              <a:rPr lang="de-AT" dirty="0" err="1">
                <a:solidFill>
                  <a:prstClr val="black">
                    <a:lumMod val="65000"/>
                    <a:lumOff val="35000"/>
                  </a:prstClr>
                </a:solidFill>
                <a:latin typeface="+mj-lt"/>
              </a:rPr>
              <a:t>Platforms</a:t>
            </a:r>
            <a:endParaRPr lang="de-AT" dirty="0">
              <a:solidFill>
                <a:prstClr val="black">
                  <a:lumMod val="65000"/>
                  <a:lumOff val="35000"/>
                </a:prstClr>
              </a:solidFill>
              <a:latin typeface="+mj-lt"/>
            </a:endParaRPr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1697698" y="3144838"/>
            <a:ext cx="674687" cy="0"/>
          </a:xfrm>
          <a:prstGeom prst="line">
            <a:avLst/>
          </a:prstGeom>
          <a:solidFill>
            <a:srgbClr val="D6E9D8"/>
          </a:solidFill>
          <a:ln>
            <a:solidFill>
              <a:srgbClr val="009D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8" name="Line 28"/>
          <p:cNvSpPr>
            <a:spLocks noChangeShapeType="1"/>
          </p:cNvSpPr>
          <p:nvPr/>
        </p:nvSpPr>
        <p:spPr bwMode="auto">
          <a:xfrm>
            <a:off x="2306063" y="3424528"/>
            <a:ext cx="720000" cy="0"/>
          </a:xfrm>
          <a:prstGeom prst="line">
            <a:avLst/>
          </a:prstGeom>
          <a:solidFill>
            <a:srgbClr val="D6E9D8"/>
          </a:solidFill>
          <a:ln>
            <a:solidFill>
              <a:srgbClr val="009D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29" name="Line 29"/>
          <p:cNvSpPr>
            <a:spLocks noChangeShapeType="1"/>
          </p:cNvSpPr>
          <p:nvPr/>
        </p:nvSpPr>
        <p:spPr bwMode="auto">
          <a:xfrm>
            <a:off x="3714362" y="3463925"/>
            <a:ext cx="864000" cy="0"/>
          </a:xfrm>
          <a:prstGeom prst="line">
            <a:avLst/>
          </a:prstGeom>
          <a:solidFill>
            <a:srgbClr val="D6E9D8"/>
          </a:solidFill>
          <a:ln>
            <a:solidFill>
              <a:srgbClr val="009D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0" name="Line 30"/>
          <p:cNvSpPr>
            <a:spLocks noChangeShapeType="1"/>
          </p:cNvSpPr>
          <p:nvPr/>
        </p:nvSpPr>
        <p:spPr bwMode="auto">
          <a:xfrm>
            <a:off x="4770724" y="3306286"/>
            <a:ext cx="504000" cy="0"/>
          </a:xfrm>
          <a:prstGeom prst="line">
            <a:avLst/>
          </a:prstGeom>
          <a:solidFill>
            <a:srgbClr val="D6E9D8"/>
          </a:solidFill>
          <a:ln>
            <a:solidFill>
              <a:srgbClr val="009D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5453849" y="3408716"/>
            <a:ext cx="757238" cy="0"/>
          </a:xfrm>
          <a:prstGeom prst="line">
            <a:avLst/>
          </a:prstGeom>
          <a:solidFill>
            <a:srgbClr val="D6E9D8"/>
          </a:solidFill>
          <a:ln>
            <a:solidFill>
              <a:srgbClr val="009D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2" name="Line 32"/>
          <p:cNvSpPr>
            <a:spLocks noChangeShapeType="1"/>
          </p:cNvSpPr>
          <p:nvPr/>
        </p:nvSpPr>
        <p:spPr bwMode="auto">
          <a:xfrm>
            <a:off x="6825817" y="3564607"/>
            <a:ext cx="927100" cy="0"/>
          </a:xfrm>
          <a:prstGeom prst="line">
            <a:avLst/>
          </a:prstGeom>
          <a:solidFill>
            <a:srgbClr val="D6E9D8"/>
          </a:solidFill>
          <a:ln>
            <a:solidFill>
              <a:srgbClr val="009D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de-AT" sz="1400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33" name="Line 45"/>
          <p:cNvSpPr>
            <a:spLocks noChangeShapeType="1"/>
          </p:cNvSpPr>
          <p:nvPr/>
        </p:nvSpPr>
        <p:spPr bwMode="auto">
          <a:xfrm>
            <a:off x="6737350" y="5843588"/>
            <a:ext cx="2522538" cy="9525"/>
          </a:xfrm>
          <a:prstGeom prst="line">
            <a:avLst/>
          </a:prstGeom>
          <a:noFill/>
          <a:ln w="25400">
            <a:solidFill>
              <a:srgbClr val="009D3A"/>
            </a:solidFill>
            <a:round/>
            <a:headEnd type="none" w="med" len="lg"/>
            <a:tailEnd type="non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AT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34" name="Line 47"/>
          <p:cNvSpPr>
            <a:spLocks noChangeShapeType="1"/>
          </p:cNvSpPr>
          <p:nvPr/>
        </p:nvSpPr>
        <p:spPr bwMode="auto">
          <a:xfrm>
            <a:off x="9213850" y="3067050"/>
            <a:ext cx="0" cy="2776538"/>
          </a:xfrm>
          <a:prstGeom prst="line">
            <a:avLst/>
          </a:prstGeom>
          <a:noFill/>
          <a:ln w="25400">
            <a:solidFill>
              <a:srgbClr val="009D3A"/>
            </a:solidFill>
            <a:round/>
            <a:headEnd type="triangle" w="med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0000" tIns="46800" rIns="90000" bIns="46800"/>
          <a:lstStyle/>
          <a:p>
            <a:endParaRPr lang="de-AT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35" name="Text Box 48"/>
          <p:cNvSpPr txBox="1">
            <a:spLocks noChangeArrowheads="1"/>
          </p:cNvSpPr>
          <p:nvPr/>
        </p:nvSpPr>
        <p:spPr bwMode="auto">
          <a:xfrm>
            <a:off x="8357697" y="4997631"/>
            <a:ext cx="1712306" cy="3847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 type="none" w="med" len="lg"/>
                <a:tailEnd type="none" w="med" len="lg"/>
              </a14:hiddenLine>
            </a:ext>
          </a:extLst>
        </p:spPr>
        <p:txBody>
          <a:bodyPr wrap="square" lIns="102639" tIns="53373" rIns="102639" bIns="53373">
            <a:spAutoFit/>
          </a:bodyPr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  <a:buSzPct val="100000"/>
            </a:pPr>
            <a:r>
              <a:rPr lang="de-AT" dirty="0">
                <a:solidFill>
                  <a:prstClr val="black"/>
                </a:solidFill>
                <a:latin typeface="+mj-lt"/>
              </a:rPr>
              <a:t>Level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of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Details</a:t>
            </a:r>
          </a:p>
        </p:txBody>
      </p:sp>
      <p:sp>
        <p:nvSpPr>
          <p:cNvPr id="36" name="Rectangle 49"/>
          <p:cNvSpPr txBox="1">
            <a:spLocks noChangeArrowheads="1"/>
          </p:cNvSpPr>
          <p:nvPr/>
        </p:nvSpPr>
        <p:spPr bwMode="auto">
          <a:xfrm>
            <a:off x="5561013" y="6996113"/>
            <a:ext cx="4986337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2" tIns="52141" rIns="104282" bIns="52141"/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lnSpc>
                <a:spcPct val="90000"/>
              </a:lnSpc>
              <a:spcBef>
                <a:spcPct val="50000"/>
              </a:spcBef>
              <a:buSzPct val="100000"/>
            </a:pPr>
            <a:r>
              <a:rPr lang="de-AT" dirty="0" err="1">
                <a:solidFill>
                  <a:prstClr val="black"/>
                </a:solidFill>
                <a:latin typeface="+mj-lt"/>
              </a:rPr>
              <a:t>According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to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: Prof. Winter, University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of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St.Gallen</a:t>
            </a:r>
            <a:endParaRPr lang="de-AT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37" name="Rectangle 49"/>
          <p:cNvSpPr txBox="1">
            <a:spLocks noChangeArrowheads="1"/>
          </p:cNvSpPr>
          <p:nvPr/>
        </p:nvSpPr>
        <p:spPr bwMode="auto">
          <a:xfrm>
            <a:off x="1473200" y="6138863"/>
            <a:ext cx="2571750" cy="82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2" tIns="52141" rIns="104282" bIns="52141"/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  <a:buSzPct val="100000"/>
            </a:pPr>
            <a:r>
              <a:rPr lang="de-AT" dirty="0" err="1">
                <a:solidFill>
                  <a:prstClr val="black"/>
                </a:solidFill>
                <a:latin typeface="+mj-lt"/>
              </a:rPr>
              <a:t>Typical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content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of</a:t>
            </a:r>
            <a:br>
              <a:rPr lang="de-AT" dirty="0">
                <a:solidFill>
                  <a:prstClr val="black"/>
                </a:solidFill>
                <a:latin typeface="+mj-lt"/>
              </a:rPr>
            </a:br>
            <a:r>
              <a:rPr lang="de-AT" dirty="0">
                <a:solidFill>
                  <a:prstClr val="black"/>
                </a:solidFill>
                <a:latin typeface="+mj-lt"/>
              </a:rPr>
              <a:t>BPM-Tools</a:t>
            </a:r>
          </a:p>
        </p:txBody>
      </p:sp>
      <p:cxnSp>
        <p:nvCxnSpPr>
          <p:cNvPr id="38" name="Gerade Verbindung mit Pfeil 44"/>
          <p:cNvCxnSpPr>
            <a:cxnSpLocks noChangeShapeType="1"/>
            <a:stCxn id="37" idx="0"/>
          </p:cNvCxnSpPr>
          <p:nvPr/>
        </p:nvCxnSpPr>
        <p:spPr bwMode="auto">
          <a:xfrm flipV="1">
            <a:off x="2759075" y="5721351"/>
            <a:ext cx="333375" cy="417512"/>
          </a:xfrm>
          <a:prstGeom prst="straightConnector1">
            <a:avLst/>
          </a:prstGeom>
          <a:noFill/>
          <a:ln w="25400">
            <a:solidFill>
              <a:srgbClr val="009D3A"/>
            </a:solidFill>
            <a:round/>
            <a:headEnd type="none" w="med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" name="Rectangle 49"/>
          <p:cNvSpPr txBox="1">
            <a:spLocks noChangeArrowheads="1"/>
          </p:cNvSpPr>
          <p:nvPr/>
        </p:nvSpPr>
        <p:spPr bwMode="auto">
          <a:xfrm>
            <a:off x="3973513" y="6089650"/>
            <a:ext cx="2357437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82" tIns="52141" rIns="104282" bIns="52141"/>
          <a:lstStyle>
            <a:lvl1pPr defTabSz="8699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99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99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SzPct val="100000"/>
            </a:pPr>
            <a:r>
              <a:rPr lang="de-AT" dirty="0" err="1">
                <a:solidFill>
                  <a:prstClr val="black"/>
                </a:solidFill>
                <a:latin typeface="+mj-lt"/>
              </a:rPr>
              <a:t>Typical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content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</a:t>
            </a:r>
            <a:r>
              <a:rPr lang="de-AT" dirty="0" err="1">
                <a:solidFill>
                  <a:prstClr val="black"/>
                </a:solidFill>
                <a:latin typeface="+mj-lt"/>
              </a:rPr>
              <a:t>of</a:t>
            </a:r>
            <a:r>
              <a:rPr lang="de-AT" dirty="0">
                <a:solidFill>
                  <a:prstClr val="black"/>
                </a:solidFill>
                <a:latin typeface="+mj-lt"/>
              </a:rPr>
              <a:t> CMS/CMDB</a:t>
            </a:r>
          </a:p>
        </p:txBody>
      </p:sp>
      <p:cxnSp>
        <p:nvCxnSpPr>
          <p:cNvPr id="40" name="Gerade Verbindung mit Pfeil 44"/>
          <p:cNvCxnSpPr>
            <a:cxnSpLocks noChangeShapeType="1"/>
            <a:stCxn id="39" idx="0"/>
          </p:cNvCxnSpPr>
          <p:nvPr/>
        </p:nvCxnSpPr>
        <p:spPr bwMode="auto">
          <a:xfrm flipH="1" flipV="1">
            <a:off x="4965700" y="4908550"/>
            <a:ext cx="186532" cy="1181100"/>
          </a:xfrm>
          <a:prstGeom prst="straightConnector1">
            <a:avLst/>
          </a:prstGeom>
          <a:noFill/>
          <a:ln w="25400">
            <a:solidFill>
              <a:srgbClr val="009D3A"/>
            </a:solidFill>
            <a:round/>
            <a:headEnd type="none" w="med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" name="Gerade Verbindung mit Pfeil 44"/>
          <p:cNvCxnSpPr>
            <a:cxnSpLocks noChangeShapeType="1"/>
            <a:stCxn id="39" idx="0"/>
          </p:cNvCxnSpPr>
          <p:nvPr/>
        </p:nvCxnSpPr>
        <p:spPr bwMode="auto">
          <a:xfrm flipV="1">
            <a:off x="5152232" y="4852988"/>
            <a:ext cx="1321593" cy="1236662"/>
          </a:xfrm>
          <a:prstGeom prst="straightConnector1">
            <a:avLst/>
          </a:prstGeom>
          <a:noFill/>
          <a:ln w="25400">
            <a:solidFill>
              <a:srgbClr val="009D3A"/>
            </a:solidFill>
            <a:round/>
            <a:headEnd type="none" w="med" len="lg"/>
            <a:tailEnd type="triangle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platzhalter 1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de-AT" altLang="de-DE" dirty="0"/>
              <a:t>Definition</a:t>
            </a:r>
          </a:p>
          <a:p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1971329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 bwMode="auto">
          <a:xfrm>
            <a:off x="666700" y="335400"/>
            <a:ext cx="9054482" cy="60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Enterprise Architecture Management</a:t>
            </a:r>
            <a:endParaRPr lang="en-GB" altLang="de-DE" dirty="0"/>
          </a:p>
        </p:txBody>
      </p:sp>
      <p:sp>
        <p:nvSpPr>
          <p:cNvPr id="3" name="Textplatzhalter 3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</p:spPr>
        <p:txBody>
          <a:bodyPr/>
          <a:lstStyle/>
          <a:p>
            <a:r>
              <a:rPr lang="de-DE" dirty="0"/>
              <a:t>An </a:t>
            </a:r>
            <a:r>
              <a:rPr lang="de-DE" dirty="0" err="1"/>
              <a:t>analogy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city</a:t>
            </a:r>
            <a:r>
              <a:rPr lang="de-DE" dirty="0"/>
              <a:t> </a:t>
            </a:r>
            <a:r>
              <a:rPr lang="de-DE" dirty="0" err="1"/>
              <a:t>planning</a:t>
            </a:r>
            <a:endParaRPr lang="de-DE" dirty="0"/>
          </a:p>
        </p:txBody>
      </p:sp>
      <p:pic>
        <p:nvPicPr>
          <p:cNvPr id="4" name="Picture 17"/>
          <p:cNvPicPr>
            <a:picLocks noChangeAspect="1" noChangeArrowheads="1"/>
          </p:cNvPicPr>
          <p:nvPr/>
        </p:nvPicPr>
        <p:blipFill rotWithShape="1">
          <a:blip r:embed="rId2" cstate="print"/>
          <a:srcRect l="51723" t="46823" r="33453" b="30399"/>
          <a:stretch/>
        </p:blipFill>
        <p:spPr bwMode="auto">
          <a:xfrm>
            <a:off x="3917950" y="2779713"/>
            <a:ext cx="2643188" cy="239871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9013" y="2779713"/>
            <a:ext cx="2643187" cy="2398712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Rechteck 5"/>
          <p:cNvSpPr/>
          <p:nvPr/>
        </p:nvSpPr>
        <p:spPr>
          <a:xfrm>
            <a:off x="989013" y="2279650"/>
            <a:ext cx="2643187" cy="357188"/>
          </a:xfrm>
          <a:prstGeom prst="rect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Development </a:t>
            </a:r>
            <a:r>
              <a:rPr lang="de-DE" dirty="0" err="1">
                <a:solidFill>
                  <a:schemeClr val="tx1"/>
                </a:solidFill>
              </a:rPr>
              <a:t>Planning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917950" y="2279650"/>
            <a:ext cx="2643188" cy="357188"/>
          </a:xfrm>
          <a:prstGeom prst="rect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Building </a:t>
            </a:r>
            <a:r>
              <a:rPr lang="de-DE" dirty="0" err="1">
                <a:solidFill>
                  <a:schemeClr val="tx1"/>
                </a:solidFill>
              </a:rPr>
              <a:t>Regulations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846888" y="2279650"/>
            <a:ext cx="2643187" cy="357188"/>
          </a:xfrm>
          <a:prstGeom prst="rect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Building </a:t>
            </a:r>
            <a:r>
              <a:rPr lang="de-DE" dirty="0" err="1">
                <a:solidFill>
                  <a:schemeClr val="tx1"/>
                </a:solidFill>
              </a:rPr>
              <a:t>Planning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989013" y="5424488"/>
            <a:ext cx="2643187" cy="642937"/>
          </a:xfrm>
          <a:prstGeom prst="rect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IT Development Plan</a:t>
            </a:r>
          </a:p>
        </p:txBody>
      </p:sp>
      <p:sp>
        <p:nvSpPr>
          <p:cNvPr id="10" name="Rechteck 9"/>
          <p:cNvSpPr/>
          <p:nvPr/>
        </p:nvSpPr>
        <p:spPr>
          <a:xfrm>
            <a:off x="3917950" y="5424488"/>
            <a:ext cx="2643188" cy="642937"/>
          </a:xfrm>
          <a:prstGeom prst="rect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Architecture </a:t>
            </a:r>
            <a:r>
              <a:rPr lang="de-DE" dirty="0" err="1">
                <a:solidFill>
                  <a:schemeClr val="tx1"/>
                </a:solidFill>
              </a:rPr>
              <a:t>Principles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6846888" y="5424488"/>
            <a:ext cx="2714625" cy="642937"/>
          </a:xfrm>
          <a:prstGeom prst="rect">
            <a:avLst/>
          </a:prstGeom>
          <a:solidFill>
            <a:srgbClr val="D6E9D8"/>
          </a:solidFill>
          <a:ln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Software Architecture</a:t>
            </a:r>
          </a:p>
        </p:txBody>
      </p:sp>
      <p:grpSp>
        <p:nvGrpSpPr>
          <p:cNvPr id="12" name="Gruppieren 18"/>
          <p:cNvGrpSpPr>
            <a:grpSpLocks/>
          </p:cNvGrpSpPr>
          <p:nvPr/>
        </p:nvGrpSpPr>
        <p:grpSpPr bwMode="auto">
          <a:xfrm>
            <a:off x="6846888" y="2779713"/>
            <a:ext cx="2643187" cy="2398712"/>
            <a:chOff x="6846898" y="2780499"/>
            <a:chExt cx="2643206" cy="2357454"/>
          </a:xfrm>
        </p:grpSpPr>
        <p:pic>
          <p:nvPicPr>
            <p:cNvPr id="13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 l="65929" t="45744" r="8551" b="21104"/>
            <a:stretch>
              <a:fillRect/>
            </a:stretch>
          </p:blipFill>
          <p:spPr bwMode="auto">
            <a:xfrm>
              <a:off x="6846898" y="2780499"/>
              <a:ext cx="2643206" cy="2357454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4" name="Rechteck 13"/>
            <p:cNvSpPr/>
            <p:nvPr/>
          </p:nvSpPr>
          <p:spPr>
            <a:xfrm>
              <a:off x="6846898" y="3779958"/>
              <a:ext cx="571504" cy="6440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 dirty="0"/>
            </a:p>
          </p:txBody>
        </p:sp>
      </p:grpSp>
      <p:sp>
        <p:nvSpPr>
          <p:cNvPr id="15" name="Rechteck 14"/>
          <p:cNvSpPr/>
          <p:nvPr/>
        </p:nvSpPr>
        <p:spPr>
          <a:xfrm>
            <a:off x="1060450" y="4067175"/>
            <a:ext cx="1071563" cy="928688"/>
          </a:xfrm>
          <a:prstGeom prst="rect">
            <a:avLst/>
          </a:prstGeom>
          <a:noFill/>
          <a:ln w="57150">
            <a:solidFill>
              <a:srgbClr val="009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grpSp>
        <p:nvGrpSpPr>
          <p:cNvPr id="16" name="Gruppieren 15"/>
          <p:cNvGrpSpPr/>
          <p:nvPr/>
        </p:nvGrpSpPr>
        <p:grpSpPr>
          <a:xfrm>
            <a:off x="6846888" y="2279650"/>
            <a:ext cx="2714625" cy="3787775"/>
            <a:chOff x="6846888" y="2279650"/>
            <a:chExt cx="2714625" cy="3787775"/>
          </a:xfrm>
        </p:grpSpPr>
        <p:cxnSp>
          <p:nvCxnSpPr>
            <p:cNvPr id="17" name="Gerade Verbindung 17"/>
            <p:cNvCxnSpPr/>
            <p:nvPr/>
          </p:nvCxnSpPr>
          <p:spPr>
            <a:xfrm>
              <a:off x="6846888" y="2279650"/>
              <a:ext cx="2714625" cy="37877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Gerade Verbindung 18"/>
            <p:cNvCxnSpPr/>
            <p:nvPr/>
          </p:nvCxnSpPr>
          <p:spPr>
            <a:xfrm flipV="1">
              <a:off x="6846888" y="2279650"/>
              <a:ext cx="2643187" cy="375484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166777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el 1"/>
          <p:cNvSpPr>
            <a:spLocks noGrp="1"/>
          </p:cNvSpPr>
          <p:nvPr>
            <p:ph type="ctrTitle"/>
          </p:nvPr>
        </p:nvSpPr>
        <p:spPr bwMode="auto">
          <a:xfrm>
            <a:off x="631826" y="334962"/>
            <a:ext cx="909002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AT" altLang="de-DE"/>
              <a:t>Enterprise Architecture Management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450EC77-7062-45ED-A301-C2ECE30A0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30" y="944562"/>
            <a:ext cx="9888569" cy="63099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9D893F-149D-4629-82F1-52D9430F018E}"/>
              </a:ext>
            </a:extLst>
          </p:cNvPr>
          <p:cNvSpPr txBox="1"/>
          <p:nvPr/>
        </p:nvSpPr>
        <p:spPr bwMode="auto">
          <a:xfrm>
            <a:off x="1885704" y="6474286"/>
            <a:ext cx="12961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chemeClr val="bg1"/>
                </a:solidFill>
                <a:latin typeface="Arial Narrow" pitchFamily="34" charset="0"/>
              </a:rPr>
              <a:t>Project A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E8EC3A9-B6A8-4EBE-9F74-47BF6044D198}"/>
              </a:ext>
            </a:extLst>
          </p:cNvPr>
          <p:cNvSpPr txBox="1"/>
          <p:nvPr/>
        </p:nvSpPr>
        <p:spPr bwMode="auto">
          <a:xfrm>
            <a:off x="4148181" y="6049876"/>
            <a:ext cx="12961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chemeClr val="bg1"/>
                </a:solidFill>
                <a:latin typeface="Arial Narrow" pitchFamily="34" charset="0"/>
              </a:rPr>
              <a:t>Project 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DADB68E-A961-4E0D-9932-41888AF77C0A}"/>
              </a:ext>
            </a:extLst>
          </p:cNvPr>
          <p:cNvSpPr txBox="1"/>
          <p:nvPr/>
        </p:nvSpPr>
        <p:spPr bwMode="auto">
          <a:xfrm>
            <a:off x="6536710" y="6461248"/>
            <a:ext cx="12961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chemeClr val="bg1"/>
                </a:solidFill>
                <a:latin typeface="Arial Narrow" pitchFamily="34" charset="0"/>
              </a:rPr>
              <a:t>Project C</a:t>
            </a:r>
          </a:p>
        </p:txBody>
      </p:sp>
      <p:sp>
        <p:nvSpPr>
          <p:cNvPr id="23552" name="TextBox 23551">
            <a:extLst>
              <a:ext uri="{FF2B5EF4-FFF2-40B4-BE49-F238E27FC236}">
                <a16:creationId xmlns:a16="http://schemas.microsoft.com/office/drawing/2014/main" id="{43B536F8-A9BD-40D4-B4D7-97B83155F779}"/>
              </a:ext>
            </a:extLst>
          </p:cNvPr>
          <p:cNvSpPr txBox="1"/>
          <p:nvPr/>
        </p:nvSpPr>
        <p:spPr bwMode="auto">
          <a:xfrm>
            <a:off x="8689306" y="6979916"/>
            <a:ext cx="11521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latin typeface="Arial Narrow" pitchFamily="34" charset="0"/>
              </a:rPr>
              <a:t>Time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5402FE5-9B26-4AAF-A231-66EA5C91CA34}"/>
              </a:ext>
            </a:extLst>
          </p:cNvPr>
          <p:cNvSpPr txBox="1"/>
          <p:nvPr/>
        </p:nvSpPr>
        <p:spPr bwMode="auto">
          <a:xfrm>
            <a:off x="782317" y="1263447"/>
            <a:ext cx="11521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latin typeface="Arial Narrow" pitchFamily="34" charset="0"/>
              </a:rPr>
              <a:t>Corporate Success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D8CE89B-E794-4906-ABB6-9209B76CE986}"/>
              </a:ext>
            </a:extLst>
          </p:cNvPr>
          <p:cNvSpPr txBox="1"/>
          <p:nvPr/>
        </p:nvSpPr>
        <p:spPr bwMode="auto">
          <a:xfrm rot="2300576">
            <a:off x="6111686" y="1191630"/>
            <a:ext cx="18002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Digital Disruption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2800FB1-B922-4D72-805E-D61CD6CB5974}"/>
              </a:ext>
            </a:extLst>
          </p:cNvPr>
          <p:cNvSpPr txBox="1"/>
          <p:nvPr/>
        </p:nvSpPr>
        <p:spPr bwMode="auto">
          <a:xfrm>
            <a:off x="5120159" y="2731326"/>
            <a:ext cx="21422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r>
              <a:rPr lang="de-AT" dirty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Demograhical Change</a:t>
            </a:r>
          </a:p>
        </p:txBody>
      </p:sp>
      <p:sp>
        <p:nvSpPr>
          <p:cNvPr id="23553" name="TextBox 23552">
            <a:extLst>
              <a:ext uri="{FF2B5EF4-FFF2-40B4-BE49-F238E27FC236}">
                <a16:creationId xmlns:a16="http://schemas.microsoft.com/office/drawing/2014/main" id="{C4362532-F796-4591-B7FA-91BD68D6EDA8}"/>
              </a:ext>
            </a:extLst>
          </p:cNvPr>
          <p:cNvSpPr txBox="1"/>
          <p:nvPr/>
        </p:nvSpPr>
        <p:spPr bwMode="auto">
          <a:xfrm>
            <a:off x="8202695" y="1111704"/>
            <a:ext cx="720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r>
              <a:rPr lang="de-AT" dirty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...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BEAD195-5AD9-4E15-BCBC-F737E6E241A0}"/>
              </a:ext>
            </a:extLst>
          </p:cNvPr>
          <p:cNvSpPr txBox="1"/>
          <p:nvPr/>
        </p:nvSpPr>
        <p:spPr bwMode="auto">
          <a:xfrm rot="18752354">
            <a:off x="6576608" y="4306259"/>
            <a:ext cx="14286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de-AT" dirty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Competition</a:t>
            </a:r>
          </a:p>
        </p:txBody>
      </p:sp>
      <p:pic>
        <p:nvPicPr>
          <p:cNvPr id="23556" name="Picture 23555">
            <a:extLst>
              <a:ext uri="{FF2B5EF4-FFF2-40B4-BE49-F238E27FC236}">
                <a16:creationId xmlns:a16="http://schemas.microsoft.com/office/drawing/2014/main" id="{93115546-9DFA-4374-9A11-2EE003FCD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141005">
            <a:off x="8969991" y="3536444"/>
            <a:ext cx="590789" cy="952885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3D0E2854-315C-43C3-BE88-3A61D3E1009C}"/>
              </a:ext>
            </a:extLst>
          </p:cNvPr>
          <p:cNvSpPr txBox="1"/>
          <p:nvPr/>
        </p:nvSpPr>
        <p:spPr bwMode="auto">
          <a:xfrm rot="4367307">
            <a:off x="8812279" y="4579803"/>
            <a:ext cx="142861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r"/>
            <a:r>
              <a:rPr lang="de-AT" dirty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Gloabl Trends</a:t>
            </a:r>
          </a:p>
        </p:txBody>
      </p:sp>
    </p:spTree>
    <p:extLst>
      <p:ext uri="{BB962C8B-B14F-4D97-AF65-F5344CB8AC3E}">
        <p14:creationId xmlns:p14="http://schemas.microsoft.com/office/powerpoint/2010/main" val="4026523158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altLang="de-DE" dirty="0" err="1"/>
              <a:t>Disruptive</a:t>
            </a:r>
            <a:r>
              <a:rPr lang="de-AT" altLang="de-DE" dirty="0"/>
              <a:t> Technologies – IT Megatrends</a:t>
            </a:r>
            <a:endParaRPr lang="de-AT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5" t="19234" b="55966"/>
          <a:stretch>
            <a:fillRect/>
          </a:stretch>
        </p:blipFill>
        <p:spPr bwMode="auto">
          <a:xfrm>
            <a:off x="1258889" y="2482851"/>
            <a:ext cx="3392487" cy="332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88" t="4460" r="2605" b="84811"/>
          <a:stretch>
            <a:fillRect/>
          </a:stretch>
        </p:blipFill>
        <p:spPr bwMode="auto">
          <a:xfrm rot="4919972">
            <a:off x="4423570" y="2237583"/>
            <a:ext cx="993775" cy="6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11" t="85988" r="4460" b="2605"/>
          <a:stretch>
            <a:fillRect/>
          </a:stretch>
        </p:blipFill>
        <p:spPr bwMode="auto">
          <a:xfrm>
            <a:off x="5378451" y="3186114"/>
            <a:ext cx="630238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88" t="4460" r="2605" b="84811"/>
          <a:stretch>
            <a:fillRect/>
          </a:stretch>
        </p:blipFill>
        <p:spPr bwMode="auto">
          <a:xfrm rot="6453402">
            <a:off x="5227638" y="4659313"/>
            <a:ext cx="995363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88" t="4460" r="2605" b="84811"/>
          <a:stretch>
            <a:fillRect/>
          </a:stretch>
        </p:blipFill>
        <p:spPr bwMode="auto">
          <a:xfrm rot="7034769">
            <a:off x="4269582" y="5493544"/>
            <a:ext cx="993775" cy="63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3924" y="3352800"/>
            <a:ext cx="731838" cy="633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Big data icon set, data analytics, cloud computing">
            <a:hlinkClick r:id="rId5" tooltip="Download Big Data Icon Set, Data Analytics, Cloud Computing Stock Vector - Image: 52371789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18" t="8659" r="8057" b="76384"/>
          <a:stretch>
            <a:fillRect/>
          </a:stretch>
        </p:blipFill>
        <p:spPr bwMode="auto">
          <a:xfrm>
            <a:off x="5291137" y="2176463"/>
            <a:ext cx="755651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Big data icon set, data analytics, cloud computing">
            <a:hlinkClick r:id="rId5" tooltip="Download Big Data Icon Set, Data Analytics, Cloud Computing Stock Vector - Image: 52371789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78" t="53358" r="6644" b="27269"/>
          <a:stretch>
            <a:fillRect/>
          </a:stretch>
        </p:blipFill>
        <p:spPr bwMode="auto">
          <a:xfrm>
            <a:off x="6008688" y="4724400"/>
            <a:ext cx="7413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8" descr="Bildergebnis für clou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140" y="5808663"/>
            <a:ext cx="584199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Ellipse 14"/>
          <p:cNvSpPr/>
          <p:nvPr/>
        </p:nvSpPr>
        <p:spPr>
          <a:xfrm>
            <a:off x="5218112" y="2028826"/>
            <a:ext cx="874712" cy="874713"/>
          </a:xfrm>
          <a:prstGeom prst="ellipse">
            <a:avLst/>
          </a:prstGeom>
          <a:noFill/>
          <a:ln w="762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16" name="Ellipse 15"/>
          <p:cNvSpPr/>
          <p:nvPr/>
        </p:nvSpPr>
        <p:spPr>
          <a:xfrm>
            <a:off x="5927726" y="3232152"/>
            <a:ext cx="874713" cy="874713"/>
          </a:xfrm>
          <a:prstGeom prst="ellipse">
            <a:avLst/>
          </a:prstGeom>
          <a:noFill/>
          <a:ln w="762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17" name="Ellipse 16"/>
          <p:cNvSpPr/>
          <p:nvPr/>
        </p:nvSpPr>
        <p:spPr>
          <a:xfrm>
            <a:off x="5875338" y="4656138"/>
            <a:ext cx="874712" cy="874712"/>
          </a:xfrm>
          <a:prstGeom prst="ellipse">
            <a:avLst/>
          </a:prstGeom>
          <a:noFill/>
          <a:ln w="762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18" name="Ellipse 17"/>
          <p:cNvSpPr/>
          <p:nvPr/>
        </p:nvSpPr>
        <p:spPr>
          <a:xfrm>
            <a:off x="4894263" y="5667377"/>
            <a:ext cx="874712" cy="874713"/>
          </a:xfrm>
          <a:prstGeom prst="ellipse">
            <a:avLst/>
          </a:prstGeom>
          <a:noFill/>
          <a:ln w="762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>
              <a:defRPr/>
            </a:pPr>
            <a:endParaRPr lang="de-AT" dirty="0"/>
          </a:p>
        </p:txBody>
      </p:sp>
      <p:sp>
        <p:nvSpPr>
          <p:cNvPr id="19" name="Textfeld 32"/>
          <p:cNvSpPr txBox="1">
            <a:spLocks noChangeArrowheads="1"/>
          </p:cNvSpPr>
          <p:nvPr/>
        </p:nvSpPr>
        <p:spPr bwMode="auto">
          <a:xfrm>
            <a:off x="6378576" y="2028826"/>
            <a:ext cx="2473325" cy="53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/>
          <a:p>
            <a:r>
              <a:rPr lang="de-AT" altLang="de-DE" sz="2900" b="1">
                <a:latin typeface="Arial Narrow" pitchFamily="34" charset="0"/>
              </a:rPr>
              <a:t>Mobile</a:t>
            </a:r>
          </a:p>
        </p:txBody>
      </p:sp>
      <p:sp>
        <p:nvSpPr>
          <p:cNvPr id="20" name="Textfeld 46"/>
          <p:cNvSpPr txBox="1">
            <a:spLocks noChangeArrowheads="1"/>
          </p:cNvSpPr>
          <p:nvPr/>
        </p:nvSpPr>
        <p:spPr bwMode="auto">
          <a:xfrm>
            <a:off x="6802439" y="3484564"/>
            <a:ext cx="2473325" cy="53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/>
          <a:p>
            <a:r>
              <a:rPr lang="de-AT" altLang="de-DE" sz="2900" b="1">
                <a:latin typeface="Arial Narrow" pitchFamily="34" charset="0"/>
              </a:rPr>
              <a:t>Social Media</a:t>
            </a:r>
          </a:p>
        </p:txBody>
      </p:sp>
      <p:sp>
        <p:nvSpPr>
          <p:cNvPr id="21" name="Textfeld 47"/>
          <p:cNvSpPr txBox="1">
            <a:spLocks noChangeArrowheads="1"/>
          </p:cNvSpPr>
          <p:nvPr/>
        </p:nvSpPr>
        <p:spPr bwMode="auto">
          <a:xfrm>
            <a:off x="6802439" y="4908551"/>
            <a:ext cx="2473325" cy="53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/>
          <a:p>
            <a:r>
              <a:rPr lang="de-AT" altLang="de-DE" sz="2900" b="1">
                <a:latin typeface="Arial Narrow" pitchFamily="34" charset="0"/>
              </a:rPr>
              <a:t>Big Data</a:t>
            </a:r>
          </a:p>
        </p:txBody>
      </p:sp>
      <p:sp>
        <p:nvSpPr>
          <p:cNvPr id="22" name="Textfeld 48"/>
          <p:cNvSpPr txBox="1">
            <a:spLocks noChangeArrowheads="1"/>
          </p:cNvSpPr>
          <p:nvPr/>
        </p:nvSpPr>
        <p:spPr bwMode="auto">
          <a:xfrm>
            <a:off x="5875340" y="5919789"/>
            <a:ext cx="2473325" cy="538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>
            <a:spAutoFit/>
          </a:bodyPr>
          <a:lstStyle/>
          <a:p>
            <a:r>
              <a:rPr lang="de-AT" altLang="de-DE" sz="2900" b="1">
                <a:latin typeface="Arial Narrow" pitchFamily="34" charset="0"/>
              </a:rPr>
              <a:t>Cloud</a:t>
            </a:r>
          </a:p>
        </p:txBody>
      </p:sp>
    </p:spTree>
    <p:extLst>
      <p:ext uri="{BB962C8B-B14F-4D97-AF65-F5344CB8AC3E}">
        <p14:creationId xmlns:p14="http://schemas.microsoft.com/office/powerpoint/2010/main" val="3900475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Digital Leggards?</a:t>
            </a:r>
            <a:endParaRPr lang="en-GB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00" y="1541463"/>
            <a:ext cx="10259542" cy="5479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feld 3">
            <a:extLst>
              <a:ext uri="{FF2B5EF4-FFF2-40B4-BE49-F238E27FC236}">
                <a16:creationId xmlns:a16="http://schemas.microsoft.com/office/drawing/2014/main" id="{2125F95D-8C0C-47A6-AE3D-DD52C31849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4940" y="7071129"/>
            <a:ext cx="2994166" cy="3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4" tIns="45712" rIns="91424" bIns="45712">
            <a:spAutoFit/>
          </a:bodyPr>
          <a:lstStyle/>
          <a:p>
            <a:pPr algn="r"/>
            <a:r>
              <a:rPr lang="de-AT" altLang="de-DE" sz="1600" dirty="0">
                <a:latin typeface="Arial Narrow" pitchFamily="34" charset="0"/>
              </a:rPr>
              <a:t>Source: Forrester, www.forrester.com</a:t>
            </a:r>
          </a:p>
        </p:txBody>
      </p:sp>
    </p:spTree>
    <p:extLst>
      <p:ext uri="{BB962C8B-B14F-4D97-AF65-F5344CB8AC3E}">
        <p14:creationId xmlns:p14="http://schemas.microsoft.com/office/powerpoint/2010/main" val="842159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ctrTitle"/>
          </p:nvPr>
        </p:nvSpPr>
        <p:spPr bwMode="auto">
          <a:xfrm>
            <a:off x="631826" y="334962"/>
            <a:ext cx="9090025" cy="609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de-AT" altLang="de-DE" dirty="0"/>
              <a:t>Possible solution?</a:t>
            </a:r>
          </a:p>
        </p:txBody>
      </p:sp>
      <p:pic>
        <p:nvPicPr>
          <p:cNvPr id="28677" name="Picture 2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7975"/>
            <a:ext cx="10693400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724018"/>
      </p:ext>
    </p:extLst>
  </p:cSld>
  <p:clrMapOvr>
    <a:masterClrMapping/>
  </p:clrMapOvr>
</p:sld>
</file>

<file path=ppt/theme/theme1.xml><?xml version="1.0" encoding="utf-8"?>
<a:theme xmlns:a="http://schemas.openxmlformats.org/drawingml/2006/main" name="Tite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_Template_empty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Arial Narrow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438</Words>
  <Application>Microsoft Office PowerPoint</Application>
  <PresentationFormat>Benutzerdefiniert</PresentationFormat>
  <Paragraphs>99</Paragraphs>
  <Slides>15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15</vt:i4>
      </vt:variant>
    </vt:vector>
  </HeadingPairs>
  <TitlesOfParts>
    <vt:vector size="29" baseType="lpstr">
      <vt:lpstr>Arial</vt:lpstr>
      <vt:lpstr>Arial Black</vt:lpstr>
      <vt:lpstr>Arial Narrow</vt:lpstr>
      <vt:lpstr>Calibri</vt:lpstr>
      <vt:lpstr>FontAwesome</vt:lpstr>
      <vt:lpstr>Lucida Handwriting</vt:lpstr>
      <vt:lpstr>Tempus Sans ITC</vt:lpstr>
      <vt:lpstr>Times New Roman</vt:lpstr>
      <vt:lpstr>Wingdings 3</vt:lpstr>
      <vt:lpstr>Titel_Template</vt:lpstr>
      <vt:lpstr>Agenda_Template_empty</vt:lpstr>
      <vt:lpstr>Normal_Template</vt:lpstr>
      <vt:lpstr>2_End_Template</vt:lpstr>
      <vt:lpstr>3_End_Template</vt:lpstr>
      <vt:lpstr>PowerPoint-Präsentation</vt:lpstr>
      <vt:lpstr>Agenda</vt:lpstr>
      <vt:lpstr>What is Enterprise Architecture Management?</vt:lpstr>
      <vt:lpstr>Enterprise Architecture Management</vt:lpstr>
      <vt:lpstr>Enterprise Architecture Management</vt:lpstr>
      <vt:lpstr>Enterprise Architecture Management</vt:lpstr>
      <vt:lpstr>Disruptive Technologies – IT Megatrends</vt:lpstr>
      <vt:lpstr>Digital Leggards?</vt:lpstr>
      <vt:lpstr>Possible solution?</vt:lpstr>
      <vt:lpstr>Possible solution?</vt:lpstr>
      <vt:lpstr>PowerPoint-Präsentation</vt:lpstr>
      <vt:lpstr>Definition</vt:lpstr>
      <vt:lpstr>EAM Frameworks</vt:lpstr>
      <vt:lpstr>EAM Frameworks</vt:lpstr>
      <vt:lpstr>History</vt:lpstr>
    </vt:vector>
  </TitlesOfParts>
  <Company>BOC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ADOit_EN</dc:title>
  <dc:creator>BOC AG</dc:creator>
  <cp:lastModifiedBy>Christoph Moser</cp:lastModifiedBy>
  <cp:revision>359</cp:revision>
  <dcterms:created xsi:type="dcterms:W3CDTF">2009-07-14T13:47:12Z</dcterms:created>
  <dcterms:modified xsi:type="dcterms:W3CDTF">2019-12-17T10:59:30Z</dcterms:modified>
  <cp:category>Version_4</cp:category>
</cp:coreProperties>
</file>