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3" r:id="rId2"/>
    <p:sldMasterId id="2147484289" r:id="rId3"/>
    <p:sldMasterId id="2147485149" r:id="rId4"/>
    <p:sldMasterId id="2147485151" r:id="rId5"/>
  </p:sldMasterIdLst>
  <p:notesMasterIdLst>
    <p:notesMasterId r:id="rId25"/>
  </p:notesMasterIdLst>
  <p:handoutMasterIdLst>
    <p:handoutMasterId r:id="rId26"/>
  </p:handoutMasterIdLst>
  <p:sldIdLst>
    <p:sldId id="283" r:id="rId6"/>
    <p:sldId id="333" r:id="rId7"/>
    <p:sldId id="284" r:id="rId8"/>
    <p:sldId id="321" r:id="rId9"/>
    <p:sldId id="285" r:id="rId10"/>
    <p:sldId id="286" r:id="rId11"/>
    <p:sldId id="287" r:id="rId12"/>
    <p:sldId id="288" r:id="rId13"/>
    <p:sldId id="323" r:id="rId14"/>
    <p:sldId id="330" r:id="rId15"/>
    <p:sldId id="340" r:id="rId16"/>
    <p:sldId id="565" r:id="rId17"/>
    <p:sldId id="337" r:id="rId18"/>
    <p:sldId id="334" r:id="rId19"/>
    <p:sldId id="338" r:id="rId20"/>
    <p:sldId id="336" r:id="rId21"/>
    <p:sldId id="339" r:id="rId22"/>
    <p:sldId id="526" r:id="rId23"/>
    <p:sldId id="335" r:id="rId24"/>
  </p:sldIdLst>
  <p:sldSz cx="10693400" cy="756126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6788" indent="155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9388" indent="2333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33575" indent="311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88B563-27FF-4E98-B7AD-02BD507D638B}">
          <p14:sldIdLst>
            <p14:sldId id="283"/>
          </p14:sldIdLst>
        </p14:section>
        <p14:section name="Part 1 - Introduction" id="{7F50EF99-79E6-41AE-A031-6AD38404421B}">
          <p14:sldIdLst>
            <p14:sldId id="333"/>
          </p14:sldIdLst>
        </p14:section>
        <p14:section name="Part 2 - Why models?" id="{6F61BE0B-94B9-4C7C-B385-EABE81A06BDE}">
          <p14:sldIdLst>
            <p14:sldId id="284"/>
            <p14:sldId id="321"/>
            <p14:sldId id="285"/>
            <p14:sldId id="286"/>
            <p14:sldId id="287"/>
            <p14:sldId id="288"/>
            <p14:sldId id="323"/>
            <p14:sldId id="330"/>
          </p14:sldIdLst>
        </p14:section>
        <p14:section name="ArchiMates Motivation and Strategy Layer" id="{D2B52C6D-0C7C-4B6D-A3C6-C94110F77F39}">
          <p14:sldIdLst>
            <p14:sldId id="340"/>
            <p14:sldId id="565"/>
            <p14:sldId id="337"/>
            <p14:sldId id="334"/>
            <p14:sldId id="338"/>
            <p14:sldId id="336"/>
            <p14:sldId id="339"/>
            <p14:sldId id="526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drabek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C84"/>
    <a:srgbClr val="009D3A"/>
    <a:srgbClr val="D6E9D8"/>
    <a:srgbClr val="A8D3AE"/>
    <a:srgbClr val="86BBE6"/>
    <a:srgbClr val="4D8ECC"/>
    <a:srgbClr val="0066B0"/>
    <a:srgbClr val="0054A3"/>
    <a:srgbClr val="D0D0D0"/>
    <a:srgbClr val="BB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87471" autoAdjust="0"/>
  </p:normalViewPr>
  <p:slideViewPr>
    <p:cSldViewPr>
      <p:cViewPr varScale="1">
        <p:scale>
          <a:sx n="88" d="100"/>
          <a:sy n="88" d="100"/>
        </p:scale>
        <p:origin x="1608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0"/>
    </p:cViewPr>
  </p:sorterViewPr>
  <p:notesViewPr>
    <p:cSldViewPr>
      <p:cViewPr varScale="1">
        <p:scale>
          <a:sx n="91" d="100"/>
          <a:sy n="91" d="100"/>
        </p:scale>
        <p:origin x="-2796" y="-114"/>
      </p:cViewPr>
      <p:guideLst>
        <p:guide orient="horz" pos="3225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9610570-1B0E-4F31-BC7B-8C24DA1EC370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1903819-258C-4922-9D97-079ACFDCCC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3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CEE3996-B29C-4351-9635-9671F7EF706E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9938"/>
            <a:ext cx="5422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2" tIns="47731" rIns="95462" bIns="477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462" tIns="47731" rIns="95462" bIns="4773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0F7BF52-B45D-4D37-A1C8-3648F274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9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38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236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433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631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8010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69613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1215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2817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7765-D669-4874-ADAB-5EAC3BC8E77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8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shutterstock_523858522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84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shutterstock_594255065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16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shutterstock_134068748, shutterstock_1271685691, shutterstock_555003484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06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shutterstock_90031093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59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shutterstock_250760995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5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CDCD7BB8-66BB-4E2C-91F7-CE4B744CB113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12.12.2019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448435-5493-46AA-9D25-09237A4B7870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2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321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066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547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63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8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ED2EDD5A-C086-4010-98CC-F2211D670E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55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marL="457120" indent="-45712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just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800">
                <a:latin typeface="Arial Narrow" pitchFamily="34" charset="0"/>
              </a:defRPr>
            </a:lvl2pPr>
            <a:lvl3pPr marL="1466591" indent="-342840" algn="just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467" indent="-342840" algn="just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8756" indent="-342840" algn="just">
              <a:buFont typeface="+mj-lt"/>
              <a:buAutoNum type="arabicPeriod"/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D163BE57-A0EF-4F52-B02C-0E00194308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00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3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18943-FC01-4B1A-8963-0E1AC802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24FDF9A-24A4-48EA-9190-8B3AEA29A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86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c-group.com/imprint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8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" name="Rechteck 12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5pPr>
      <a:lvl6pPr marL="483932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67865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451798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935730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629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562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493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427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3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6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9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73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59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52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DC936A3-CC63-43E1-9F89-C8301B494650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1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183659" y="417053"/>
            <a:ext cx="1057252" cy="445988"/>
            <a:chOff x="9183659" y="417053"/>
            <a:chExt cx="1057252" cy="445988"/>
          </a:xfrm>
        </p:grpSpPr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6335" y="417053"/>
              <a:ext cx="514576" cy="445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F47BB883-9E41-4655-AAE4-EDC96567D15C}"/>
                </a:ext>
              </a:extLst>
            </p:cNvPr>
            <p:cNvSpPr/>
            <p:nvPr userDrawn="1"/>
          </p:nvSpPr>
          <p:spPr>
            <a:xfrm>
              <a:off x="9183659" y="417502"/>
              <a:ext cx="445539" cy="4455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dirty="0">
                  <a:solidFill>
                    <a:schemeClr val="bg1"/>
                  </a:solidFill>
                  <a:latin typeface="FontAwesome"/>
                </a:rPr>
                <a:t></a:t>
              </a:r>
              <a:endParaRPr lang="de-AT" sz="1600" dirty="0">
                <a:latin typeface="Arial Narrow" pitchFamily="34" charset="0"/>
              </a:endParaRPr>
            </a:p>
          </p:txBody>
        </p:sp>
      </p:grp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2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9183659" y="417053"/>
            <a:ext cx="1057252" cy="445988"/>
            <a:chOff x="9183659" y="417053"/>
            <a:chExt cx="1057252" cy="445988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6335" y="417053"/>
              <a:ext cx="514576" cy="445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47BB883-9E41-4655-AAE4-EDC96567D15C}"/>
                </a:ext>
              </a:extLst>
            </p:cNvPr>
            <p:cNvSpPr/>
            <p:nvPr userDrawn="1"/>
          </p:nvSpPr>
          <p:spPr>
            <a:xfrm>
              <a:off x="9183659" y="417502"/>
              <a:ext cx="445539" cy="4455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dirty="0">
                  <a:solidFill>
                    <a:schemeClr val="bg1"/>
                  </a:solidFill>
                  <a:latin typeface="FontAwesome"/>
                </a:rPr>
                <a:t></a:t>
              </a:r>
              <a:endParaRPr lang="de-AT" sz="1600" dirty="0">
                <a:latin typeface="Arial Narrow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4" r:id="rId2"/>
    <p:sldLayoutId id="2147485140" r:id="rId3"/>
    <p:sldLayoutId id="2147485141" r:id="rId4"/>
    <p:sldLayoutId id="2147485154" r:id="rId5"/>
    <p:sldLayoutId id="214748515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194F11D-1CEA-43EC-A3F0-B9A2E95717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4101" name="Rechteck 12"/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26" name="Rechteck 25"/>
          <p:cNvSpPr/>
          <p:nvPr userDrawn="1"/>
        </p:nvSpPr>
        <p:spPr>
          <a:xfrm>
            <a:off x="666700" y="7150299"/>
            <a:ext cx="9360000" cy="230832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39250" algn="r"/>
              </a:tabLst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Imprint and copyright: publisher and manufacturer: BOC Products &amp; Services AG, place of publishing and manufacturing: Vienna, Austria;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3"/>
              </a:rPr>
              <a:t>https://www.boc-group.com/imprint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99" y="1805677"/>
            <a:ext cx="9360001" cy="3120849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5274692" y="5644150"/>
            <a:ext cx="47525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 indent="0">
              <a:buNone/>
              <a:tabLst>
                <a:tab pos="444500" algn="l"/>
              </a:tabLst>
            </a:pP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Connect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with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!</a:t>
            </a: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Follow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and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feel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our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heartbeat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.</a:t>
            </a:r>
            <a:endParaRPr lang="de-DE" sz="1500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endParaRPr lang="de-DE" sz="500" kern="1200" dirty="0">
              <a:solidFill>
                <a:schemeClr val="tx1"/>
              </a:solidFill>
              <a:latin typeface="FontAwesome" pitchFamily="2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2000" kern="1200" dirty="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rPr>
              <a:t>  </a:t>
            </a:r>
            <a:r>
              <a:rPr lang="de-DE" sz="20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itel 1"/>
          <p:cNvSpPr txBox="1">
            <a:spLocks/>
          </p:cNvSpPr>
          <p:nvPr userDrawn="1"/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56160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112320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68480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22464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GB" dirty="0"/>
              <a:t>For further information…</a:t>
            </a:r>
          </a:p>
        </p:txBody>
      </p:sp>
      <p:sp>
        <p:nvSpPr>
          <p:cNvPr id="35" name="Textplatzhalter 7"/>
          <p:cNvSpPr txBox="1">
            <a:spLocks/>
          </p:cNvSpPr>
          <p:nvPr userDrawn="1"/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… please get in touch with us!</a:t>
            </a:r>
          </a:p>
        </p:txBody>
      </p:sp>
    </p:spTree>
    <p:extLst>
      <p:ext uri="{BB962C8B-B14F-4D97-AF65-F5344CB8AC3E}">
        <p14:creationId xmlns:p14="http://schemas.microsoft.com/office/powerpoint/2010/main" val="11639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194F11D-1CEA-43EC-A3F0-B9A2E95717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de-DE" sz="900" dirty="0">
                <a:solidFill>
                  <a:srgbClr val="4D4D4D"/>
                </a:solidFill>
                <a:cs typeface="Arial" charset="0"/>
              </a:rPr>
              <a:t>BOC Academy Programme  |  © BOC Group </a:t>
            </a:r>
            <a:endParaRPr lang="de-AT" altLang="de-DE" sz="9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101" name="Rechteck 12"/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fld id="{840733A4-9D99-4957-BA8A-101F78A09E1B}" type="slidenum">
              <a:rPr lang="de-DE" altLang="de-DE"/>
              <a:pPr algn="ctr"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1257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EEC80FD-3057-42A5-9DD2-B0956A31C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2511"/>
          <a:stretch/>
        </p:blipFill>
        <p:spPr>
          <a:xfrm>
            <a:off x="9969" y="0"/>
            <a:ext cx="10683431" cy="756126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867295" y="5512018"/>
            <a:ext cx="8840160" cy="1872208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82123" y="5829374"/>
            <a:ext cx="84866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de-AT" altLang="de-DE" sz="2400" b="1" dirty="0">
                <a:solidFill>
                  <a:schemeClr val="bg1"/>
                </a:solidFill>
                <a:latin typeface="+mn-lt"/>
              </a:rPr>
              <a:t>Enterprise Architecture Management</a:t>
            </a:r>
            <a:endParaRPr lang="de-DE" altLang="de-DE" sz="2400" b="1" dirty="0">
              <a:solidFill>
                <a:schemeClr val="bg1"/>
              </a:solidFill>
              <a:latin typeface="+mn-lt"/>
            </a:endParaRPr>
          </a:p>
          <a:p>
            <a:pPr marL="0" indent="0"/>
            <a:r>
              <a:rPr lang="de-DE" altLang="de-DE" dirty="0">
                <a:solidFill>
                  <a:schemeClr val="bg1"/>
                </a:solidFill>
                <a:latin typeface="+mn-lt"/>
              </a:rPr>
              <a:t>Introduction </a:t>
            </a:r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to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EAM</a:t>
            </a:r>
          </a:p>
          <a:p>
            <a:pPr marL="0" indent="0"/>
            <a:r>
              <a:rPr lang="de-DE" altLang="de-DE" dirty="0">
                <a:solidFill>
                  <a:schemeClr val="bg1"/>
                </a:solidFill>
                <a:latin typeface="+mn-lt"/>
              </a:rPr>
              <a:t>BOC Academy Programme</a:t>
            </a:r>
          </a:p>
        </p:txBody>
      </p:sp>
      <p:sp>
        <p:nvSpPr>
          <p:cNvPr id="8" name="Rechteck 7"/>
          <p:cNvSpPr/>
          <p:nvPr/>
        </p:nvSpPr>
        <p:spPr>
          <a:xfrm>
            <a:off x="-4706" y="5508823"/>
            <a:ext cx="1872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Y:\general\01 LIBRARY Mkt &amp; Sales\00 Sources\01 Graphical Content\Logos (BOC)\BOC Company Logo\[2013] BOC Logo mit Flappe - 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6" y="0"/>
            <a:ext cx="1090775" cy="17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21" y="6005452"/>
            <a:ext cx="1015145" cy="8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B034EC30-9575-4363-A42E-D5ED60EFC1F4}"/>
              </a:ext>
            </a:extLst>
          </p:cNvPr>
          <p:cNvSpPr txBox="1"/>
          <p:nvPr/>
        </p:nvSpPr>
        <p:spPr>
          <a:xfrm>
            <a:off x="6237038" y="6504878"/>
            <a:ext cx="309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AT" sz="1400" dirty="0">
                <a:solidFill>
                  <a:schemeClr val="bg1"/>
                </a:solidFill>
              </a:rPr>
              <a:t>Supported by:</a:t>
            </a:r>
            <a:br>
              <a:rPr lang="de-AT" sz="1400" dirty="0">
                <a:solidFill>
                  <a:schemeClr val="bg1"/>
                </a:solidFill>
              </a:rPr>
            </a:br>
            <a:r>
              <a:rPr lang="de-AT" sz="1400" dirty="0">
                <a:solidFill>
                  <a:schemeClr val="bg1"/>
                </a:solidFill>
              </a:rPr>
              <a:t>www.adoit-community.com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789FA7B4-A1A1-4122-BA54-98FDD90D4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480" y="531033"/>
            <a:ext cx="6951514" cy="81558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74EB1281-FEB9-413C-A272-050BDFEE5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40" y="5715913"/>
            <a:ext cx="1314317" cy="13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745D-63DA-44A5-9AC6-7CBBBF9D0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C3A49-B639-44AF-B0A2-D495A8F03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5C3ED-1949-477A-9373-0B9517C293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D163BE57-A0EF-4F52-B02C-0E001943088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E33A1-6314-43D3-828C-2F0DB40E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0" y="1303234"/>
            <a:ext cx="8425169" cy="54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A4E4F46-3013-4850-8A50-7D8A812B5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291"/>
            <a:ext cx="10693400" cy="5707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F31ED-29FE-4E1F-AC35-AC960E1E20EA}"/>
              </a:ext>
            </a:extLst>
          </p:cNvPr>
          <p:cNvSpPr txBox="1"/>
          <p:nvPr/>
        </p:nvSpPr>
        <p:spPr bwMode="auto">
          <a:xfrm>
            <a:off x="2682330" y="2204421"/>
            <a:ext cx="73261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Your Key Takeaway from this Lecture: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What are models?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Why modelling at all?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ArchiMates</a:t>
            </a:r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 Motivation Layer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8703A2-A1DE-4D6D-8839-BE767C5BB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3983">
            <a:off x="1138430" y="3940205"/>
            <a:ext cx="1581543" cy="21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D3D86-D050-4DBC-B93C-A67952731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Strategy &amp; 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348497-80B9-4442-B23A-9B5E36968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B23AE5-2BC3-4066-9870-81146FE1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0" y="1876402"/>
            <a:ext cx="5894892" cy="4717843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FE35C308-6576-4CF8-B1E6-B264E65BDCDD}"/>
              </a:ext>
            </a:extLst>
          </p:cNvPr>
          <p:cNvSpPr/>
          <p:nvPr/>
        </p:nvSpPr>
        <p:spPr>
          <a:xfrm rot="5400000">
            <a:off x="6082784" y="245595"/>
            <a:ext cx="936130" cy="3560459"/>
          </a:xfrm>
          <a:prstGeom prst="downArrow">
            <a:avLst/>
          </a:prstGeom>
          <a:solidFill>
            <a:schemeClr val="accent2">
              <a:alpha val="39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3CAA67-CB75-4ADE-B0BE-9EE6FDA14D2D}"/>
              </a:ext>
            </a:extLst>
          </p:cNvPr>
          <p:cNvSpPr/>
          <p:nvPr/>
        </p:nvSpPr>
        <p:spPr>
          <a:xfrm>
            <a:off x="89970" y="6949508"/>
            <a:ext cx="53467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Source: https://pubs.opengroup.org/architecture/archimate3-doc/apdxd.html</a:t>
            </a:r>
          </a:p>
        </p:txBody>
      </p:sp>
    </p:spTree>
    <p:extLst>
      <p:ext uri="{BB962C8B-B14F-4D97-AF65-F5344CB8AC3E}">
        <p14:creationId xmlns:p14="http://schemas.microsoft.com/office/powerpoint/2010/main" val="10276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94F24-B9BF-4FDC-A200-6F42A93AB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D264B3-B3DA-4C96-9E9C-DFB4AC2A5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CA5457-F498-4891-BCEC-78F634CCCC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D163BE57-A0EF-4F52-B02C-0E001943088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A93AC4-DB3B-46A8-B4B6-3D1228DF4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30" y="1487458"/>
            <a:ext cx="5524500" cy="5524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5971CB1-8AA4-4B20-811C-1C6E56306A0B}"/>
              </a:ext>
            </a:extLst>
          </p:cNvPr>
          <p:cNvSpPr txBox="1"/>
          <p:nvPr/>
        </p:nvSpPr>
        <p:spPr bwMode="auto">
          <a:xfrm>
            <a:off x="233990" y="7021081"/>
            <a:ext cx="90893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arrow" pitchFamily="34" charset="0"/>
              </a:rPr>
              <a:t>http://www.freeonlinetemplate.com/free-management-templates/pestle-analysis/pestle-analysis-free-templates/</a:t>
            </a:r>
          </a:p>
        </p:txBody>
      </p:sp>
    </p:spTree>
    <p:extLst>
      <p:ext uri="{BB962C8B-B14F-4D97-AF65-F5344CB8AC3E}">
        <p14:creationId xmlns:p14="http://schemas.microsoft.com/office/powerpoint/2010/main" val="223172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745D-63DA-44A5-9AC6-7CBBBF9D0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ArchiMate</a:t>
            </a:r>
            <a:r>
              <a:rPr lang="de-AT" dirty="0"/>
              <a:t> Motivation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C3A49-B639-44AF-B0A2-D495A8F03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>
                <a:solidFill>
                  <a:srgbClr val="FF0000"/>
                </a:solidFill>
              </a:rPr>
              <a:t>Discussion</a:t>
            </a:r>
            <a:r>
              <a:rPr lang="de-AT" dirty="0">
                <a:solidFill>
                  <a:srgbClr val="FF0000"/>
                </a:solidFill>
              </a:rPr>
              <a:t> – </a:t>
            </a:r>
            <a:r>
              <a:rPr lang="de-AT" dirty="0" err="1">
                <a:solidFill>
                  <a:srgbClr val="FF0000"/>
                </a:solidFill>
              </a:rPr>
              <a:t>What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elements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are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most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useful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for</a:t>
            </a:r>
            <a:r>
              <a:rPr lang="de-AT" dirty="0">
                <a:solidFill>
                  <a:srgbClr val="FF0000"/>
                </a:solidFill>
              </a:rPr>
              <a:t> an environmental </a:t>
            </a:r>
            <a:r>
              <a:rPr lang="de-AT" dirty="0" err="1">
                <a:solidFill>
                  <a:srgbClr val="FF0000"/>
                </a:solidFill>
              </a:rPr>
              <a:t>analysis</a:t>
            </a:r>
            <a:r>
              <a:rPr lang="de-AT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70FDDE-B48A-47AD-BD5C-D5EDC5630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40" y="1871971"/>
            <a:ext cx="8269766" cy="46806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02DD6C3-78C9-4C5E-B407-B9FB48D68585}"/>
              </a:ext>
            </a:extLst>
          </p:cNvPr>
          <p:cNvSpPr txBox="1"/>
          <p:nvPr/>
        </p:nvSpPr>
        <p:spPr bwMode="auto">
          <a:xfrm>
            <a:off x="233990" y="7021081"/>
            <a:ext cx="90893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arrow" pitchFamily="34" charset="0"/>
              </a:rPr>
              <a:t>Source: https://pubs.opengroup.org/architecture/archimate3-doc/chap06.html#_Toc489946010</a:t>
            </a:r>
          </a:p>
        </p:txBody>
      </p:sp>
    </p:spTree>
    <p:extLst>
      <p:ext uri="{BB962C8B-B14F-4D97-AF65-F5344CB8AC3E}">
        <p14:creationId xmlns:p14="http://schemas.microsoft.com/office/powerpoint/2010/main" val="421188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94F24-B9BF-4FDC-A200-6F42A93AB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D264B3-B3DA-4C96-9E9C-DFB4AC2A5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CA5457-F498-4891-BCEC-78F634CCCC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D163BE57-A0EF-4F52-B02C-0E001943088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826028-9CB5-4055-B5BE-749A0EDC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92" y="939199"/>
            <a:ext cx="9089389" cy="59039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C4C5A90-2910-4FB1-987F-546D50C41630}"/>
              </a:ext>
            </a:extLst>
          </p:cNvPr>
          <p:cNvSpPr txBox="1"/>
          <p:nvPr/>
        </p:nvSpPr>
        <p:spPr bwMode="auto">
          <a:xfrm>
            <a:off x="233990" y="7021081"/>
            <a:ext cx="90893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arrow" pitchFamily="34" charset="0"/>
              </a:rPr>
              <a:t>https://www.thebalancesmb.com/swot-analysis-for-small-business-2951706</a:t>
            </a:r>
          </a:p>
        </p:txBody>
      </p:sp>
    </p:spTree>
    <p:extLst>
      <p:ext uri="{BB962C8B-B14F-4D97-AF65-F5344CB8AC3E}">
        <p14:creationId xmlns:p14="http://schemas.microsoft.com/office/powerpoint/2010/main" val="43690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745D-63DA-44A5-9AC6-7CBBBF9D0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ArchiMate</a:t>
            </a:r>
            <a:r>
              <a:rPr lang="de-AT" dirty="0"/>
              <a:t> Motivation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C3A49-B639-44AF-B0A2-D495A8F03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>
                <a:solidFill>
                  <a:srgbClr val="FF0000"/>
                </a:solidFill>
              </a:rPr>
              <a:t>Discussion</a:t>
            </a:r>
            <a:r>
              <a:rPr lang="de-AT" dirty="0">
                <a:solidFill>
                  <a:srgbClr val="FF0000"/>
                </a:solidFill>
              </a:rPr>
              <a:t> – </a:t>
            </a:r>
            <a:r>
              <a:rPr lang="de-AT" dirty="0" err="1">
                <a:solidFill>
                  <a:srgbClr val="FF0000"/>
                </a:solidFill>
              </a:rPr>
              <a:t>What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elements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would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you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use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to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conduct</a:t>
            </a:r>
            <a:r>
              <a:rPr lang="de-AT" dirty="0">
                <a:solidFill>
                  <a:srgbClr val="FF0000"/>
                </a:solidFill>
              </a:rPr>
              <a:t> a SWOT </a:t>
            </a:r>
            <a:r>
              <a:rPr lang="de-AT" dirty="0" err="1">
                <a:solidFill>
                  <a:srgbClr val="FF0000"/>
                </a:solidFill>
              </a:rPr>
              <a:t>analysis</a:t>
            </a:r>
            <a:r>
              <a:rPr lang="de-AT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70FDDE-B48A-47AD-BD5C-D5EDC5630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40" y="1871971"/>
            <a:ext cx="8269766" cy="46806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02DD6C3-78C9-4C5E-B407-B9FB48D68585}"/>
              </a:ext>
            </a:extLst>
          </p:cNvPr>
          <p:cNvSpPr txBox="1"/>
          <p:nvPr/>
        </p:nvSpPr>
        <p:spPr bwMode="auto">
          <a:xfrm>
            <a:off x="233990" y="7021081"/>
            <a:ext cx="90893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arrow" pitchFamily="34" charset="0"/>
              </a:rPr>
              <a:t>Source: https://pubs.opengroup.org/architecture/archimate3-doc/chap06.html#_Toc489946010</a:t>
            </a:r>
          </a:p>
        </p:txBody>
      </p:sp>
    </p:spTree>
    <p:extLst>
      <p:ext uri="{BB962C8B-B14F-4D97-AF65-F5344CB8AC3E}">
        <p14:creationId xmlns:p14="http://schemas.microsoft.com/office/powerpoint/2010/main" val="25443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01A62-1727-4EB2-9B60-3131C4189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F80C48-C4CA-49CF-87C9-D806AA9F7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211236-10C6-4BD8-B27F-3D0575B4A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2" y="800454"/>
            <a:ext cx="9469022" cy="64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3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185A0-2A47-43B6-B587-F9ED35EDC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Motivation Layer – Elements and Relations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F8694E-C918-4A34-87D7-C6263BA4C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ArchiMate motivation layer">
            <a:extLst>
              <a:ext uri="{FF2B5EF4-FFF2-40B4-BE49-F238E27FC236}">
                <a16:creationId xmlns:a16="http://schemas.microsoft.com/office/drawing/2014/main" id="{45441F5B-8771-4B9D-A60C-0B55414E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20" y="1216300"/>
            <a:ext cx="6192860" cy="58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E93228D-B6D5-4994-98A0-31202FFD6E17}"/>
              </a:ext>
            </a:extLst>
          </p:cNvPr>
          <p:cNvSpPr txBox="1"/>
          <p:nvPr/>
        </p:nvSpPr>
        <p:spPr bwMode="auto">
          <a:xfrm>
            <a:off x="233990" y="7021081"/>
            <a:ext cx="90893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arrow" pitchFamily="34" charset="0"/>
              </a:rPr>
              <a:t>Source: https://pubs.opengroup.org/architecture/archimate3-doc/chap06.html#_Toc489946010</a:t>
            </a:r>
          </a:p>
        </p:txBody>
      </p:sp>
    </p:spTree>
    <p:extLst>
      <p:ext uri="{BB962C8B-B14F-4D97-AF65-F5344CB8AC3E}">
        <p14:creationId xmlns:p14="http://schemas.microsoft.com/office/powerpoint/2010/main" val="5594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721F3D-F91C-434F-8D4E-7836E1894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290" y="335399"/>
            <a:ext cx="7326892" cy="1140911"/>
          </a:xfrm>
        </p:spPr>
        <p:txBody>
          <a:bodyPr/>
          <a:lstStyle/>
          <a:p>
            <a:r>
              <a:rPr lang="en-US" dirty="0"/>
              <a:t>Assignment 2 – </a:t>
            </a:r>
            <a:br>
              <a:rPr lang="en-US" dirty="0"/>
            </a:br>
            <a:r>
              <a:rPr lang="en-US" dirty="0"/>
              <a:t>Define the Strategic Intent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E96461-78C9-48CA-910D-9936D7B6D8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Characterise your chosen organisation in your own words and set the stage for it. </a:t>
            </a:r>
            <a:endParaRPr lang="de-AT" dirty="0"/>
          </a:p>
          <a:p>
            <a:r>
              <a:rPr lang="en-GB" dirty="0"/>
              <a:t> </a:t>
            </a:r>
            <a:endParaRPr lang="de-AT" dirty="0"/>
          </a:p>
          <a:p>
            <a:r>
              <a:rPr lang="en-GB" dirty="0"/>
              <a:t>1. Conduct an environmental analysis to gain a better market overview </a:t>
            </a:r>
            <a:endParaRPr lang="de-AT" dirty="0"/>
          </a:p>
          <a:p>
            <a:r>
              <a:rPr lang="en-GB" dirty="0"/>
              <a:t>2. Identify opportunities for the future to differentiate your organisation from the competition </a:t>
            </a:r>
            <a:endParaRPr lang="de-AT" dirty="0"/>
          </a:p>
          <a:p>
            <a:r>
              <a:rPr lang="en-GB" dirty="0"/>
              <a:t>3. Define the vision and mission statements for your organisation </a:t>
            </a:r>
            <a:endParaRPr lang="de-AT" dirty="0"/>
          </a:p>
          <a:p>
            <a:r>
              <a:rPr lang="en-GB" dirty="0"/>
              <a:t>4. Define strategic goals aligned with the vision/ mission </a:t>
            </a:r>
            <a:endParaRPr lang="de-AT" dirty="0"/>
          </a:p>
          <a:p>
            <a:r>
              <a:rPr lang="en-GB" dirty="0"/>
              <a:t>5. Use design thinking methods to identify ideas to accomplish your strategic goals</a:t>
            </a:r>
            <a:endParaRPr lang="de-AT" dirty="0"/>
          </a:p>
          <a:p>
            <a:r>
              <a:rPr lang="en-GB" dirty="0"/>
              <a:t> </a:t>
            </a:r>
            <a:endParaRPr lang="de-AT" dirty="0"/>
          </a:p>
          <a:p>
            <a:r>
              <a:rPr lang="en-GB" dirty="0"/>
              <a:t>Use management methods of your choice. Define suitable viewpoints out of the ArchiMate language to communicate your findings. Create ArchiMate views on your findings.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ED1AE6-4C81-4746-AD63-B69507CB9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9524" r="895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84" y="213558"/>
            <a:ext cx="1920406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3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975BF54-526F-4900-869D-149F66668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281"/>
            <a:ext cx="10693400" cy="5779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F31ED-29FE-4E1F-AC35-AC960E1E20EA}"/>
              </a:ext>
            </a:extLst>
          </p:cNvPr>
          <p:cNvSpPr txBox="1"/>
          <p:nvPr/>
        </p:nvSpPr>
        <p:spPr bwMode="auto">
          <a:xfrm>
            <a:off x="684926" y="2204421"/>
            <a:ext cx="93235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Your Key Takeaway from this Lecture: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What are models?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Why modelling at all?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ArchiMates</a:t>
            </a:r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 Motivation Layer</a:t>
            </a:r>
          </a:p>
        </p:txBody>
      </p:sp>
    </p:spTree>
    <p:extLst>
      <p:ext uri="{BB962C8B-B14F-4D97-AF65-F5344CB8AC3E}">
        <p14:creationId xmlns:p14="http://schemas.microsoft.com/office/powerpoint/2010/main" val="41999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114C94C-F4A9-4323-A44A-A6ADA2E3A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291"/>
            <a:ext cx="10693400" cy="58935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01D300-BD9C-4226-8F37-36BA12849D45}"/>
              </a:ext>
            </a:extLst>
          </p:cNvPr>
          <p:cNvSpPr txBox="1"/>
          <p:nvPr/>
        </p:nvSpPr>
        <p:spPr bwMode="auto">
          <a:xfrm>
            <a:off x="233990" y="1332291"/>
            <a:ext cx="9323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empus Sans ITC" panose="04020404030D07020202" pitchFamily="82" charset="0"/>
              </a:rPr>
              <a:t>EA Deliverables in the Form of Models</a:t>
            </a:r>
            <a:endParaRPr lang="de-AT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66000" y="1296020"/>
            <a:ext cx="9371713" cy="29904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dirty="0"/>
              <a:t>Why </a:t>
            </a:r>
            <a:r>
              <a:rPr lang="de-DE" altLang="pl-PL" dirty="0"/>
              <a:t>M</a:t>
            </a:r>
            <a:r>
              <a:rPr lang="pl-PL" altLang="pl-PL" dirty="0"/>
              <a:t>odels?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666050" y="6012941"/>
            <a:ext cx="439261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 sz="1400">
                <a:latin typeface="+mn-lt"/>
              </a:defRPr>
            </a:lvl1pPr>
          </a:lstStyle>
          <a:p>
            <a:pPr algn="ctr"/>
            <a:r>
              <a:rPr lang="pl-PL" altLang="pl-PL" sz="1800" dirty="0">
                <a:sym typeface="Wingdings" panose="05000000000000000000" pitchFamily="2" charset="2"/>
              </a:rPr>
              <a:t>Each person/department has a different view </a:t>
            </a:r>
            <a:br>
              <a:rPr lang="de-DE" altLang="pl-PL" sz="1800" dirty="0">
                <a:sym typeface="Wingdings" panose="05000000000000000000" pitchFamily="2" charset="2"/>
              </a:rPr>
            </a:br>
            <a:r>
              <a:rPr lang="pl-PL" altLang="pl-PL" sz="1800" dirty="0">
                <a:sym typeface="Wingdings" panose="05000000000000000000" pitchFamily="2" charset="2"/>
              </a:rPr>
              <a:t>of the </a:t>
            </a:r>
            <a:r>
              <a:rPr lang="de-DE" altLang="pl-PL" sz="1800" dirty="0" err="1">
                <a:sym typeface="Wingdings" panose="05000000000000000000" pitchFamily="2" charset="2"/>
              </a:rPr>
              <a:t>organization</a:t>
            </a:r>
            <a:endParaRPr lang="pl-PL" altLang="pl-PL" sz="1800" dirty="0">
              <a:sym typeface="Wingdings" panose="05000000000000000000" pitchFamily="2" charset="2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351906" y="6012941"/>
            <a:ext cx="4685857" cy="1080000"/>
            <a:chOff x="5351906" y="6012941"/>
            <a:chExt cx="4685857" cy="1080000"/>
          </a:xfrm>
        </p:grpSpPr>
        <p:sp>
          <p:nvSpPr>
            <p:cNvPr id="11" name="Rechteck 10"/>
            <p:cNvSpPr/>
            <p:nvPr/>
          </p:nvSpPr>
          <p:spPr>
            <a:xfrm>
              <a:off x="5351906" y="6012941"/>
              <a:ext cx="4685857" cy="10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0000" rtlCol="0" anchor="ctr">
              <a:noAutofit/>
            </a:bodyPr>
            <a:lstStyle/>
            <a:p>
              <a:r>
                <a:rPr lang="pl-PL" altLang="pl-PL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Models allow us to see a full picture</a:t>
              </a:r>
              <a:endParaRPr lang="de-DE" altLang="pl-PL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endParaRPr>
            </a:p>
            <a:p>
              <a:r>
                <a:rPr lang="pl-PL" altLang="pl-PL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(„connected view”) and facilitate</a:t>
              </a:r>
              <a:endParaRPr lang="de-DE" altLang="pl-PL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endParaRPr>
            </a:p>
            <a:p>
              <a:r>
                <a:rPr lang="de-DE" altLang="pl-PL" dirty="0" err="1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better</a:t>
              </a:r>
              <a:r>
                <a:rPr lang="de-DE" altLang="pl-PL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 </a:t>
              </a:r>
              <a:r>
                <a:rPr lang="pl-PL" altLang="pl-PL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communication</a:t>
              </a:r>
              <a:r>
                <a:rPr lang="de-DE" altLang="pl-PL" dirty="0">
                  <a:solidFill>
                    <a:schemeClr val="tx1"/>
                  </a:solidFill>
                  <a:latin typeface="+mn-lt"/>
                  <a:sym typeface="Wingdings" panose="05000000000000000000" pitchFamily="2" charset="2"/>
                </a:rPr>
                <a:t>!</a:t>
              </a:r>
              <a:endParaRPr lang="pl-PL" altLang="pl-PL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9181182" y="6280928"/>
              <a:ext cx="540000" cy="544025"/>
              <a:chOff x="8659100" y="6228971"/>
              <a:chExt cx="720160" cy="652921"/>
            </a:xfrm>
          </p:grpSpPr>
          <p:sp>
            <p:nvSpPr>
              <p:cNvPr id="13" name="Gleichschenkliges Dreieck 12"/>
              <p:cNvSpPr/>
              <p:nvPr/>
            </p:nvSpPr>
            <p:spPr>
              <a:xfrm>
                <a:off x="8659100" y="6228971"/>
                <a:ext cx="720160" cy="614092"/>
              </a:xfrm>
              <a:prstGeom prst="triangle">
                <a:avLst/>
              </a:prstGeom>
              <a:noFill/>
              <a:ln w="38100">
                <a:solidFill>
                  <a:srgbClr val="009D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>
                  <a:solidFill>
                    <a:srgbClr val="0066B0"/>
                  </a:solidFill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 bwMode="auto">
              <a:xfrm>
                <a:off x="8929168" y="6327817"/>
                <a:ext cx="180025" cy="554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009D3A"/>
                    </a:solidFill>
                    <a:latin typeface="Arial Narrow" pitchFamily="34" charset="0"/>
                  </a:rPr>
                  <a:t>!</a:t>
                </a:r>
                <a:endParaRPr lang="de-AT" sz="2400" b="1" dirty="0">
                  <a:solidFill>
                    <a:srgbClr val="009D3A"/>
                  </a:solidFill>
                  <a:latin typeface="Arial Narrow" pitchFamily="34" charset="0"/>
                </a:endParaRPr>
              </a:p>
            </p:txBody>
          </p:sp>
        </p:grp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8CB0E0C9-8225-4632-A7C6-B0AF84F7A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0" y="1127277"/>
            <a:ext cx="6139102" cy="40935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C05B26-4343-4328-BF28-22F161B17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8" t="24929" r="3704" b="32717"/>
          <a:stretch/>
        </p:blipFill>
        <p:spPr>
          <a:xfrm>
            <a:off x="8443130" y="2371778"/>
            <a:ext cx="1347270" cy="140885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8568072-45EA-4425-9C63-92EB645FF1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30508" r="63263" b="34440"/>
          <a:stretch/>
        </p:blipFill>
        <p:spPr>
          <a:xfrm>
            <a:off x="7146950" y="1127277"/>
            <a:ext cx="1656230" cy="116598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7D4F17E-CFFD-4D0F-BC9F-0B9DE3D7F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62854" r="54354" b="3723"/>
          <a:stretch/>
        </p:blipFill>
        <p:spPr>
          <a:xfrm>
            <a:off x="7146950" y="3852641"/>
            <a:ext cx="2160300" cy="13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55636" y="3996661"/>
            <a:ext cx="9371713" cy="24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altLang="pl-PL" dirty="0">
                <a:solidFill>
                  <a:schemeClr val="tx1"/>
                </a:solidFill>
                <a:sym typeface="Wingdings" panose="05000000000000000000" pitchFamily="2" charset="2"/>
              </a:rPr>
              <a:t>Models can have different purposes</a:t>
            </a:r>
          </a:p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dirty="0"/>
              <a:t>We </a:t>
            </a:r>
            <a:r>
              <a:rPr lang="de-DE" altLang="pl-PL" dirty="0"/>
              <a:t>u</a:t>
            </a:r>
            <a:r>
              <a:rPr lang="pl-PL" altLang="pl-PL" dirty="0"/>
              <a:t>se </a:t>
            </a:r>
            <a:r>
              <a:rPr lang="de-DE" altLang="pl-PL" dirty="0"/>
              <a:t>M</a:t>
            </a:r>
            <a:r>
              <a:rPr lang="pl-PL" altLang="pl-PL" dirty="0"/>
              <a:t>odels </a:t>
            </a:r>
            <a:r>
              <a:rPr lang="de-DE" altLang="pl-PL" dirty="0"/>
              <a:t>E</a:t>
            </a:r>
            <a:r>
              <a:rPr lang="pl-PL" altLang="pl-PL" dirty="0"/>
              <a:t>very </a:t>
            </a:r>
            <a:r>
              <a:rPr lang="de-DE" altLang="pl-PL" dirty="0"/>
              <a:t>D</a:t>
            </a:r>
            <a:r>
              <a:rPr lang="pl-PL" altLang="pl-PL" dirty="0"/>
              <a:t>ay!</a:t>
            </a:r>
            <a:endParaRPr lang="de-AT" dirty="0"/>
          </a:p>
        </p:txBody>
      </p:sp>
      <p:sp>
        <p:nvSpPr>
          <p:cNvPr id="8" name="Rechteckige Legende 7"/>
          <p:cNvSpPr/>
          <p:nvPr/>
        </p:nvSpPr>
        <p:spPr>
          <a:xfrm>
            <a:off x="1720602" y="1332291"/>
            <a:ext cx="7200998" cy="1800000"/>
          </a:xfrm>
          <a:custGeom>
            <a:avLst/>
            <a:gdLst>
              <a:gd name="connsiteX0" fmla="*/ 0 w 7200998"/>
              <a:gd name="connsiteY0" fmla="*/ 0 h 1323439"/>
              <a:gd name="connsiteX1" fmla="*/ 1200166 w 7200998"/>
              <a:gd name="connsiteY1" fmla="*/ 0 h 1323439"/>
              <a:gd name="connsiteX2" fmla="*/ 1195510 w 7200998"/>
              <a:gd name="connsiteY2" fmla="*/ -301426 h 1323439"/>
              <a:gd name="connsiteX3" fmla="*/ 3000416 w 7200998"/>
              <a:gd name="connsiteY3" fmla="*/ 0 h 1323439"/>
              <a:gd name="connsiteX4" fmla="*/ 7200998 w 7200998"/>
              <a:gd name="connsiteY4" fmla="*/ 0 h 1323439"/>
              <a:gd name="connsiteX5" fmla="*/ 7200998 w 7200998"/>
              <a:gd name="connsiteY5" fmla="*/ 220573 h 1323439"/>
              <a:gd name="connsiteX6" fmla="*/ 7200998 w 7200998"/>
              <a:gd name="connsiteY6" fmla="*/ 220573 h 1323439"/>
              <a:gd name="connsiteX7" fmla="*/ 7200998 w 7200998"/>
              <a:gd name="connsiteY7" fmla="*/ 551433 h 1323439"/>
              <a:gd name="connsiteX8" fmla="*/ 7200998 w 7200998"/>
              <a:gd name="connsiteY8" fmla="*/ 1323439 h 1323439"/>
              <a:gd name="connsiteX9" fmla="*/ 3000416 w 7200998"/>
              <a:gd name="connsiteY9" fmla="*/ 1323439 h 1323439"/>
              <a:gd name="connsiteX10" fmla="*/ 1200166 w 7200998"/>
              <a:gd name="connsiteY10" fmla="*/ 1323439 h 1323439"/>
              <a:gd name="connsiteX11" fmla="*/ 1200166 w 7200998"/>
              <a:gd name="connsiteY11" fmla="*/ 1323439 h 1323439"/>
              <a:gd name="connsiteX12" fmla="*/ 0 w 7200998"/>
              <a:gd name="connsiteY12" fmla="*/ 1323439 h 1323439"/>
              <a:gd name="connsiteX13" fmla="*/ 0 w 7200998"/>
              <a:gd name="connsiteY13" fmla="*/ 551433 h 1323439"/>
              <a:gd name="connsiteX14" fmla="*/ 0 w 7200998"/>
              <a:gd name="connsiteY14" fmla="*/ 220573 h 1323439"/>
              <a:gd name="connsiteX15" fmla="*/ 0 w 7200998"/>
              <a:gd name="connsiteY15" fmla="*/ 220573 h 1323439"/>
              <a:gd name="connsiteX16" fmla="*/ 0 w 7200998"/>
              <a:gd name="connsiteY16" fmla="*/ 0 h 1323439"/>
              <a:gd name="connsiteX0" fmla="*/ 0 w 7200998"/>
              <a:gd name="connsiteY0" fmla="*/ 301426 h 1624865"/>
              <a:gd name="connsiteX1" fmla="*/ 1200166 w 7200998"/>
              <a:gd name="connsiteY1" fmla="*/ 301426 h 1624865"/>
              <a:gd name="connsiteX2" fmla="*/ 1195510 w 7200998"/>
              <a:gd name="connsiteY2" fmla="*/ 0 h 1624865"/>
              <a:gd name="connsiteX3" fmla="*/ 1373747 w 7200998"/>
              <a:gd name="connsiteY3" fmla="*/ 291801 h 1624865"/>
              <a:gd name="connsiteX4" fmla="*/ 7200998 w 7200998"/>
              <a:gd name="connsiteY4" fmla="*/ 301426 h 1624865"/>
              <a:gd name="connsiteX5" fmla="*/ 7200998 w 7200998"/>
              <a:gd name="connsiteY5" fmla="*/ 521999 h 1624865"/>
              <a:gd name="connsiteX6" fmla="*/ 7200998 w 7200998"/>
              <a:gd name="connsiteY6" fmla="*/ 521999 h 1624865"/>
              <a:gd name="connsiteX7" fmla="*/ 7200998 w 7200998"/>
              <a:gd name="connsiteY7" fmla="*/ 852859 h 1624865"/>
              <a:gd name="connsiteX8" fmla="*/ 7200998 w 7200998"/>
              <a:gd name="connsiteY8" fmla="*/ 1624865 h 1624865"/>
              <a:gd name="connsiteX9" fmla="*/ 3000416 w 7200998"/>
              <a:gd name="connsiteY9" fmla="*/ 1624865 h 1624865"/>
              <a:gd name="connsiteX10" fmla="*/ 1200166 w 7200998"/>
              <a:gd name="connsiteY10" fmla="*/ 1624865 h 1624865"/>
              <a:gd name="connsiteX11" fmla="*/ 1200166 w 7200998"/>
              <a:gd name="connsiteY11" fmla="*/ 1624865 h 1624865"/>
              <a:gd name="connsiteX12" fmla="*/ 0 w 7200998"/>
              <a:gd name="connsiteY12" fmla="*/ 1624865 h 1624865"/>
              <a:gd name="connsiteX13" fmla="*/ 0 w 7200998"/>
              <a:gd name="connsiteY13" fmla="*/ 852859 h 1624865"/>
              <a:gd name="connsiteX14" fmla="*/ 0 w 7200998"/>
              <a:gd name="connsiteY14" fmla="*/ 521999 h 1624865"/>
              <a:gd name="connsiteX15" fmla="*/ 0 w 7200998"/>
              <a:gd name="connsiteY15" fmla="*/ 521999 h 1624865"/>
              <a:gd name="connsiteX16" fmla="*/ 0 w 7200998"/>
              <a:gd name="connsiteY16" fmla="*/ 301426 h 1624865"/>
              <a:gd name="connsiteX0" fmla="*/ 0 w 7200998"/>
              <a:gd name="connsiteY0" fmla="*/ 301426 h 1624865"/>
              <a:gd name="connsiteX1" fmla="*/ 1200166 w 7200998"/>
              <a:gd name="connsiteY1" fmla="*/ 301426 h 1624865"/>
              <a:gd name="connsiteX2" fmla="*/ 1195510 w 7200998"/>
              <a:gd name="connsiteY2" fmla="*/ 0 h 1624865"/>
              <a:gd name="connsiteX3" fmla="*/ 1479625 w 7200998"/>
              <a:gd name="connsiteY3" fmla="*/ 299998 h 1624865"/>
              <a:gd name="connsiteX4" fmla="*/ 7200998 w 7200998"/>
              <a:gd name="connsiteY4" fmla="*/ 301426 h 1624865"/>
              <a:gd name="connsiteX5" fmla="*/ 7200998 w 7200998"/>
              <a:gd name="connsiteY5" fmla="*/ 521999 h 1624865"/>
              <a:gd name="connsiteX6" fmla="*/ 7200998 w 7200998"/>
              <a:gd name="connsiteY6" fmla="*/ 521999 h 1624865"/>
              <a:gd name="connsiteX7" fmla="*/ 7200998 w 7200998"/>
              <a:gd name="connsiteY7" fmla="*/ 852859 h 1624865"/>
              <a:gd name="connsiteX8" fmla="*/ 7200998 w 7200998"/>
              <a:gd name="connsiteY8" fmla="*/ 1624865 h 1624865"/>
              <a:gd name="connsiteX9" fmla="*/ 3000416 w 7200998"/>
              <a:gd name="connsiteY9" fmla="*/ 1624865 h 1624865"/>
              <a:gd name="connsiteX10" fmla="*/ 1200166 w 7200998"/>
              <a:gd name="connsiteY10" fmla="*/ 1624865 h 1624865"/>
              <a:gd name="connsiteX11" fmla="*/ 1200166 w 7200998"/>
              <a:gd name="connsiteY11" fmla="*/ 1624865 h 1624865"/>
              <a:gd name="connsiteX12" fmla="*/ 0 w 7200998"/>
              <a:gd name="connsiteY12" fmla="*/ 1624865 h 1624865"/>
              <a:gd name="connsiteX13" fmla="*/ 0 w 7200998"/>
              <a:gd name="connsiteY13" fmla="*/ 852859 h 1624865"/>
              <a:gd name="connsiteX14" fmla="*/ 0 w 7200998"/>
              <a:gd name="connsiteY14" fmla="*/ 521999 h 1624865"/>
              <a:gd name="connsiteX15" fmla="*/ 0 w 7200998"/>
              <a:gd name="connsiteY15" fmla="*/ 521999 h 1624865"/>
              <a:gd name="connsiteX16" fmla="*/ 0 w 7200998"/>
              <a:gd name="connsiteY16" fmla="*/ 301426 h 1624865"/>
              <a:gd name="connsiteX0" fmla="*/ 0 w 7200998"/>
              <a:gd name="connsiteY0" fmla="*/ 219456 h 1542895"/>
              <a:gd name="connsiteX1" fmla="*/ 1200166 w 7200998"/>
              <a:gd name="connsiteY1" fmla="*/ 219456 h 1542895"/>
              <a:gd name="connsiteX2" fmla="*/ 1195510 w 7200998"/>
              <a:gd name="connsiteY2" fmla="*/ 0 h 1542895"/>
              <a:gd name="connsiteX3" fmla="*/ 1479625 w 7200998"/>
              <a:gd name="connsiteY3" fmla="*/ 218028 h 1542895"/>
              <a:gd name="connsiteX4" fmla="*/ 7200998 w 7200998"/>
              <a:gd name="connsiteY4" fmla="*/ 219456 h 1542895"/>
              <a:gd name="connsiteX5" fmla="*/ 7200998 w 7200998"/>
              <a:gd name="connsiteY5" fmla="*/ 440029 h 1542895"/>
              <a:gd name="connsiteX6" fmla="*/ 7200998 w 7200998"/>
              <a:gd name="connsiteY6" fmla="*/ 440029 h 1542895"/>
              <a:gd name="connsiteX7" fmla="*/ 7200998 w 7200998"/>
              <a:gd name="connsiteY7" fmla="*/ 770889 h 1542895"/>
              <a:gd name="connsiteX8" fmla="*/ 7200998 w 7200998"/>
              <a:gd name="connsiteY8" fmla="*/ 1542895 h 1542895"/>
              <a:gd name="connsiteX9" fmla="*/ 3000416 w 7200998"/>
              <a:gd name="connsiteY9" fmla="*/ 1542895 h 1542895"/>
              <a:gd name="connsiteX10" fmla="*/ 1200166 w 7200998"/>
              <a:gd name="connsiteY10" fmla="*/ 1542895 h 1542895"/>
              <a:gd name="connsiteX11" fmla="*/ 1200166 w 7200998"/>
              <a:gd name="connsiteY11" fmla="*/ 1542895 h 1542895"/>
              <a:gd name="connsiteX12" fmla="*/ 0 w 7200998"/>
              <a:gd name="connsiteY12" fmla="*/ 1542895 h 1542895"/>
              <a:gd name="connsiteX13" fmla="*/ 0 w 7200998"/>
              <a:gd name="connsiteY13" fmla="*/ 770889 h 1542895"/>
              <a:gd name="connsiteX14" fmla="*/ 0 w 7200998"/>
              <a:gd name="connsiteY14" fmla="*/ 440029 h 1542895"/>
              <a:gd name="connsiteX15" fmla="*/ 0 w 7200998"/>
              <a:gd name="connsiteY15" fmla="*/ 440029 h 1542895"/>
              <a:gd name="connsiteX16" fmla="*/ 0 w 7200998"/>
              <a:gd name="connsiteY16" fmla="*/ 219456 h 1542895"/>
              <a:gd name="connsiteX0" fmla="*/ 0 w 7200998"/>
              <a:gd name="connsiteY0" fmla="*/ 219456 h 1542895"/>
              <a:gd name="connsiteX1" fmla="*/ 1200166 w 7200998"/>
              <a:gd name="connsiteY1" fmla="*/ 219456 h 1542895"/>
              <a:gd name="connsiteX2" fmla="*/ 1195510 w 7200998"/>
              <a:gd name="connsiteY2" fmla="*/ 0 h 1542895"/>
              <a:gd name="connsiteX3" fmla="*/ 1383372 w 7200998"/>
              <a:gd name="connsiteY3" fmla="*/ 209832 h 1542895"/>
              <a:gd name="connsiteX4" fmla="*/ 7200998 w 7200998"/>
              <a:gd name="connsiteY4" fmla="*/ 219456 h 1542895"/>
              <a:gd name="connsiteX5" fmla="*/ 7200998 w 7200998"/>
              <a:gd name="connsiteY5" fmla="*/ 440029 h 1542895"/>
              <a:gd name="connsiteX6" fmla="*/ 7200998 w 7200998"/>
              <a:gd name="connsiteY6" fmla="*/ 440029 h 1542895"/>
              <a:gd name="connsiteX7" fmla="*/ 7200998 w 7200998"/>
              <a:gd name="connsiteY7" fmla="*/ 770889 h 1542895"/>
              <a:gd name="connsiteX8" fmla="*/ 7200998 w 7200998"/>
              <a:gd name="connsiteY8" fmla="*/ 1542895 h 1542895"/>
              <a:gd name="connsiteX9" fmla="*/ 3000416 w 7200998"/>
              <a:gd name="connsiteY9" fmla="*/ 1542895 h 1542895"/>
              <a:gd name="connsiteX10" fmla="*/ 1200166 w 7200998"/>
              <a:gd name="connsiteY10" fmla="*/ 1542895 h 1542895"/>
              <a:gd name="connsiteX11" fmla="*/ 1200166 w 7200998"/>
              <a:gd name="connsiteY11" fmla="*/ 1542895 h 1542895"/>
              <a:gd name="connsiteX12" fmla="*/ 0 w 7200998"/>
              <a:gd name="connsiteY12" fmla="*/ 1542895 h 1542895"/>
              <a:gd name="connsiteX13" fmla="*/ 0 w 7200998"/>
              <a:gd name="connsiteY13" fmla="*/ 770889 h 1542895"/>
              <a:gd name="connsiteX14" fmla="*/ 0 w 7200998"/>
              <a:gd name="connsiteY14" fmla="*/ 440029 h 1542895"/>
              <a:gd name="connsiteX15" fmla="*/ 0 w 7200998"/>
              <a:gd name="connsiteY15" fmla="*/ 440029 h 1542895"/>
              <a:gd name="connsiteX16" fmla="*/ 0 w 7200998"/>
              <a:gd name="connsiteY16" fmla="*/ 219456 h 154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00998" h="1542895">
                <a:moveTo>
                  <a:pt x="0" y="219456"/>
                </a:moveTo>
                <a:lnTo>
                  <a:pt x="1200166" y="219456"/>
                </a:lnTo>
                <a:lnTo>
                  <a:pt x="1195510" y="0"/>
                </a:lnTo>
                <a:lnTo>
                  <a:pt x="1383372" y="209832"/>
                </a:lnTo>
                <a:lnTo>
                  <a:pt x="7200998" y="219456"/>
                </a:lnTo>
                <a:lnTo>
                  <a:pt x="7200998" y="440029"/>
                </a:lnTo>
                <a:lnTo>
                  <a:pt x="7200998" y="440029"/>
                </a:lnTo>
                <a:lnTo>
                  <a:pt x="7200998" y="770889"/>
                </a:lnTo>
                <a:lnTo>
                  <a:pt x="7200998" y="1542895"/>
                </a:lnTo>
                <a:lnTo>
                  <a:pt x="3000416" y="1542895"/>
                </a:lnTo>
                <a:lnTo>
                  <a:pt x="1200166" y="1542895"/>
                </a:lnTo>
                <a:lnTo>
                  <a:pt x="1200166" y="1542895"/>
                </a:lnTo>
                <a:lnTo>
                  <a:pt x="0" y="1542895"/>
                </a:lnTo>
                <a:lnTo>
                  <a:pt x="0" y="770889"/>
                </a:lnTo>
                <a:lnTo>
                  <a:pt x="0" y="440029"/>
                </a:lnTo>
                <a:lnTo>
                  <a:pt x="0" y="440029"/>
                </a:lnTo>
                <a:lnTo>
                  <a:pt x="0" y="219456"/>
                </a:lnTo>
                <a:close/>
              </a:path>
            </a:pathLst>
          </a:custGeom>
          <a:solidFill>
            <a:srgbClr val="009D3A"/>
          </a:solidFill>
          <a:ln w="12700">
            <a:solidFill>
              <a:srgbClr val="009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>
              <a:buClr>
                <a:schemeClr val="bg1"/>
              </a:buClr>
              <a:buSzPct val="75000"/>
            </a:pPr>
            <a:endParaRPr lang="de-DE" b="1" dirty="0"/>
          </a:p>
          <a:p>
            <a:pPr>
              <a:buClr>
                <a:schemeClr val="bg1"/>
              </a:buClr>
              <a:buSzPct val="75000"/>
            </a:pPr>
            <a:endParaRPr lang="de-DE" b="1" dirty="0"/>
          </a:p>
          <a:p>
            <a:r>
              <a:rPr lang="pl-PL" altLang="pl-PL" sz="2000" dirty="0">
                <a:sym typeface="Wingdings" panose="05000000000000000000" pitchFamily="2" charset="2"/>
              </a:rPr>
              <a:t>„</a:t>
            </a:r>
            <a:r>
              <a:rPr lang="en-US" altLang="pl-PL" sz="2000" dirty="0">
                <a:sym typeface="Wingdings" panose="05000000000000000000" pitchFamily="2" charset="2"/>
              </a:rPr>
              <a:t>The most that can be expected from any model is that it can supply a useful approximation to reality:</a:t>
            </a:r>
            <a:r>
              <a:rPr lang="en-US" altLang="pl-PL" sz="2000" b="1" dirty="0">
                <a:sym typeface="Wingdings" panose="05000000000000000000" pitchFamily="2" charset="2"/>
              </a:rPr>
              <a:t> </a:t>
            </a:r>
            <a:br>
              <a:rPr lang="en-US" altLang="pl-PL" sz="2000" b="1" dirty="0">
                <a:sym typeface="Wingdings" panose="05000000000000000000" pitchFamily="2" charset="2"/>
              </a:rPr>
            </a:br>
            <a:r>
              <a:rPr lang="en-US" altLang="pl-PL" sz="2000" b="1" dirty="0">
                <a:sym typeface="Wingdings" panose="05000000000000000000" pitchFamily="2" charset="2"/>
              </a:rPr>
              <a:t>All models are wrong; some models are useful</a:t>
            </a:r>
            <a:r>
              <a:rPr lang="pl-PL" altLang="pl-PL" sz="2000" dirty="0">
                <a:sym typeface="Wingdings" panose="05000000000000000000" pitchFamily="2" charset="2"/>
              </a:rPr>
              <a:t>” </a:t>
            </a:r>
          </a:p>
          <a:p>
            <a:pPr algn="r">
              <a:buClr>
                <a:schemeClr val="bg1"/>
              </a:buClr>
              <a:buSzPct val="75000"/>
            </a:pPr>
            <a:r>
              <a:rPr lang="pl-PL" altLang="pl-PL" sz="1200" dirty="0">
                <a:sym typeface="Wingdings" panose="05000000000000000000" pitchFamily="2" charset="2"/>
              </a:rPr>
              <a:t>George Box</a:t>
            </a:r>
            <a:endParaRPr lang="de-DE" altLang="pl-PL" sz="1200" dirty="0">
              <a:sym typeface="Wingdings" panose="05000000000000000000" pitchFamily="2" charset="2"/>
            </a:endParaRPr>
          </a:p>
          <a:p>
            <a:pPr algn="r">
              <a:buClr>
                <a:schemeClr val="bg1"/>
              </a:buClr>
              <a:buSzPct val="75000"/>
            </a:pPr>
            <a:r>
              <a:rPr lang="de-DE" altLang="pl-PL" sz="1200" i="1" dirty="0" err="1">
                <a:sym typeface="Wingdings" panose="05000000000000000000" pitchFamily="2" charset="2"/>
              </a:rPr>
              <a:t>Famous</a:t>
            </a:r>
            <a:r>
              <a:rPr lang="de-DE" altLang="pl-PL" sz="1200" i="1" dirty="0">
                <a:sym typeface="Wingdings" panose="05000000000000000000" pitchFamily="2" charset="2"/>
              </a:rPr>
              <a:t> British </a:t>
            </a:r>
            <a:r>
              <a:rPr lang="de-DE" altLang="pl-PL" sz="1200" i="1" dirty="0" err="1">
                <a:sym typeface="Wingdings" panose="05000000000000000000" pitchFamily="2" charset="2"/>
              </a:rPr>
              <a:t>statistician</a:t>
            </a:r>
            <a:r>
              <a:rPr lang="pl-PL" altLang="pl-PL" sz="1200" dirty="0">
                <a:sym typeface="Wingdings" panose="05000000000000000000" pitchFamily="2" charset="2"/>
              </a:rPr>
              <a:t> </a:t>
            </a:r>
            <a:endParaRPr lang="en-US" sz="1200" dirty="0"/>
          </a:p>
          <a:p>
            <a:pPr algn="ctr"/>
            <a:endParaRPr lang="de-AT" dirty="0">
              <a:latin typeface="Arial Narrow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6532EA-E8DF-495D-99EA-F413E7741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11287"/>
          <a:stretch/>
        </p:blipFill>
        <p:spPr>
          <a:xfrm>
            <a:off x="6902894" y="4401895"/>
            <a:ext cx="2930242" cy="19188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ABD8FC-B621-4B0E-807B-D6CE35016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33" y="4401895"/>
            <a:ext cx="2906934" cy="19187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A5811FA-F98B-44B0-A002-1F82205F48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25" y="4400910"/>
            <a:ext cx="2584397" cy="19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655636" y="4428721"/>
            <a:ext cx="9371713" cy="25920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altLang="pl-PL" dirty="0">
                <a:solidFill>
                  <a:schemeClr val="tx1"/>
                </a:solidFill>
                <a:sym typeface="Wingdings" panose="05000000000000000000" pitchFamily="2" charset="2"/>
              </a:rPr>
              <a:t>They can also be used to plan new reality</a:t>
            </a:r>
          </a:p>
          <a:p>
            <a:pPr algn="ctr"/>
            <a:endParaRPr lang="de-A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67557" y="1764351"/>
            <a:ext cx="9371713" cy="24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altLang="pl-PL" dirty="0">
                <a:solidFill>
                  <a:schemeClr val="tx1"/>
                </a:solidFill>
                <a:sym typeface="Wingdings" panose="05000000000000000000" pitchFamily="2" charset="2"/>
              </a:rPr>
              <a:t>Models can describe existing reality</a:t>
            </a:r>
          </a:p>
          <a:p>
            <a:pPr algn="ctr"/>
            <a:endParaRPr lang="de-A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There are various </a:t>
            </a:r>
            <a:r>
              <a:rPr lang="de-DE" altLang="de-DE" dirty="0"/>
              <a:t>T</a:t>
            </a:r>
            <a:r>
              <a:rPr lang="pl-PL" altLang="de-DE" dirty="0"/>
              <a:t>ypes of </a:t>
            </a:r>
            <a:r>
              <a:rPr lang="de-DE" altLang="de-DE" dirty="0"/>
              <a:t>M</a:t>
            </a:r>
            <a:r>
              <a:rPr lang="pl-PL" altLang="de-DE" dirty="0"/>
              <a:t>odels</a:t>
            </a:r>
            <a:endParaRPr lang="de-AT" dirty="0"/>
          </a:p>
        </p:txBody>
      </p:sp>
      <p:sp>
        <p:nvSpPr>
          <p:cNvPr id="16" name="AutoShape 58"/>
          <p:cNvSpPr>
            <a:spLocks noChangeArrowheads="1"/>
          </p:cNvSpPr>
          <p:nvPr/>
        </p:nvSpPr>
        <p:spPr bwMode="auto">
          <a:xfrm rot="-5400000" flipH="1" flipV="1">
            <a:off x="5157788" y="5725733"/>
            <a:ext cx="377825" cy="628650"/>
          </a:xfrm>
          <a:prstGeom prst="upArrow">
            <a:avLst>
              <a:gd name="adj1" fmla="val 49986"/>
              <a:gd name="adj2" fmla="val 75245"/>
            </a:avLst>
          </a:prstGeom>
          <a:solidFill>
            <a:srgbClr val="009D3A"/>
          </a:solidFill>
          <a:ln>
            <a:solidFill>
              <a:srgbClr val="009D3A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62B8AE-A5C4-4B61-B6FD-38510F784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20" y="4885051"/>
            <a:ext cx="2875254" cy="19168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A1E1577-0D51-4B9F-81A0-57D423D34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18" y="4885051"/>
            <a:ext cx="2520350" cy="18712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01AD56B-D7F4-4FFC-93E0-40BDAF3FB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74" y="2174482"/>
            <a:ext cx="2906934" cy="19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55636" y="3132541"/>
            <a:ext cx="9371713" cy="3888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A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Models should be </a:t>
            </a:r>
            <a:r>
              <a:rPr lang="de-DE" altLang="de-DE" dirty="0"/>
              <a:t>a</a:t>
            </a:r>
            <a:r>
              <a:rPr lang="pl-PL" altLang="de-DE" dirty="0"/>
              <a:t>djusted to the </a:t>
            </a:r>
            <a:r>
              <a:rPr lang="de-DE" altLang="de-DE" dirty="0"/>
              <a:t>A</a:t>
            </a:r>
            <a:r>
              <a:rPr lang="pl-PL" altLang="de-DE" dirty="0"/>
              <a:t>udience </a:t>
            </a:r>
            <a:r>
              <a:rPr lang="de-DE" altLang="de-DE" dirty="0"/>
              <a:t>N</a:t>
            </a:r>
            <a:r>
              <a:rPr lang="pl-PL" altLang="de-DE" dirty="0"/>
              <a:t>eeds</a:t>
            </a: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57" y="3996641"/>
            <a:ext cx="324396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90" y="3996641"/>
            <a:ext cx="324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660844" y="1764351"/>
            <a:ext cx="9371713" cy="108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dirty="0">
                <a:solidFill>
                  <a:schemeClr val="tx1"/>
                </a:solidFill>
                <a:latin typeface="Arial Narrow" pitchFamily="34" charset="0"/>
                <a:sym typeface="Wingdings" panose="05000000000000000000" pitchFamily="2" charset="2"/>
              </a:rPr>
              <a:t>Even one concept can be described with various models</a:t>
            </a:r>
            <a:r>
              <a:rPr lang="de-DE" altLang="pl-PL" dirty="0">
                <a:solidFill>
                  <a:schemeClr val="tx1"/>
                </a:solidFill>
                <a:latin typeface="Arial Narrow" pitchFamily="34" charset="0"/>
                <a:sym typeface="Wingdings" panose="05000000000000000000" pitchFamily="2" charset="2"/>
              </a:rPr>
              <a:t>:</a:t>
            </a:r>
            <a:r>
              <a:rPr lang="pl-PL" altLang="pl-PL" dirty="0">
                <a:solidFill>
                  <a:schemeClr val="tx1"/>
                </a:solidFill>
                <a:latin typeface="Arial Narrow" pitchFamily="34" charset="0"/>
                <a:sym typeface="Wingdings" panose="05000000000000000000" pitchFamily="2" charset="2"/>
              </a:rPr>
              <a:t> </a:t>
            </a:r>
            <a:br>
              <a:rPr lang="de-DE" altLang="pl-PL" dirty="0">
                <a:solidFill>
                  <a:schemeClr val="tx1"/>
                </a:solidFill>
                <a:latin typeface="Arial Narrow" pitchFamily="34" charset="0"/>
                <a:sym typeface="Wingdings" panose="05000000000000000000" pitchFamily="2" charset="2"/>
              </a:rPr>
            </a:br>
            <a:r>
              <a:rPr lang="pl-PL" altLang="pl-PL" dirty="0">
                <a:solidFill>
                  <a:schemeClr val="tx1"/>
                </a:solidFill>
                <a:latin typeface="Arial Narrow" pitchFamily="34" charset="0"/>
                <a:sym typeface="Wingdings" panose="05000000000000000000" pitchFamily="2" charset="2"/>
              </a:rPr>
              <a:t>depending on the purpose, audience, level of formality</a:t>
            </a:r>
            <a:r>
              <a:rPr lang="de-DE" altLang="pl-PL" dirty="0">
                <a:solidFill>
                  <a:schemeClr val="tx1"/>
                </a:solidFill>
                <a:latin typeface="Arial Narrow" pitchFamily="34" charset="0"/>
                <a:sym typeface="Wingdings" panose="05000000000000000000" pitchFamily="2" charset="2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1239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How to make sure our </a:t>
            </a:r>
            <a:r>
              <a:rPr lang="de-DE" altLang="de-DE" dirty="0"/>
              <a:t>M</a:t>
            </a:r>
            <a:r>
              <a:rPr lang="pl-PL" altLang="de-DE" dirty="0"/>
              <a:t>odel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useful</a:t>
            </a:r>
            <a:r>
              <a:rPr lang="pl-PL" altLang="de-DE" dirty="0"/>
              <a:t>?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660844" y="1476311"/>
            <a:ext cx="9371713" cy="108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75000"/>
            </a:pPr>
            <a:r>
              <a:rPr lang="pl-PL" altLang="pl-PL" dirty="0">
                <a:solidFill>
                  <a:schemeClr val="tx1"/>
                </a:solidFill>
                <a:sym typeface="Wingdings" panose="05000000000000000000" pitchFamily="2" charset="2"/>
              </a:rPr>
              <a:t>Each model</a:t>
            </a:r>
            <a:r>
              <a:rPr lang="de-DE" altLang="pl-PL" dirty="0">
                <a:solidFill>
                  <a:schemeClr val="tx1"/>
                </a:solidFill>
                <a:sym typeface="Wingdings" panose="05000000000000000000" pitchFamily="2" charset="2"/>
              </a:rPr>
              <a:t>l</a:t>
            </a:r>
            <a:r>
              <a:rPr lang="pl-PL" altLang="pl-PL" dirty="0">
                <a:solidFill>
                  <a:schemeClr val="tx1"/>
                </a:solidFill>
                <a:sym typeface="Wingdings" panose="05000000000000000000" pitchFamily="2" charset="2"/>
              </a:rPr>
              <a:t>ing language, programming language</a:t>
            </a:r>
            <a:r>
              <a:rPr lang="de-DE" alt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alt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or</a:t>
            </a:r>
            <a:r>
              <a:rPr lang="pl-PL" altLang="pl-PL" dirty="0">
                <a:solidFill>
                  <a:schemeClr val="tx1"/>
                </a:solidFill>
                <a:sym typeface="Wingdings" panose="05000000000000000000" pitchFamily="2" charset="2"/>
              </a:rPr>
              <a:t> spoken language has some properties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11150" y="2970265"/>
            <a:ext cx="2266427" cy="126068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>
            <a:outerShdw blurRad="165100" dist="101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lvl="0" algn="ctr">
              <a:defRPr b="1">
                <a:solidFill>
                  <a:srgbClr val="009D3A"/>
                </a:solidFill>
                <a:latin typeface="Arial Narrow" pitchFamily="34" charset="0"/>
              </a:defRPr>
            </a:lvl1pPr>
          </a:lstStyle>
          <a:p>
            <a:pPr defTabSz="622300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Syntax</a:t>
            </a:r>
            <a:b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Grammar rules</a:t>
            </a:r>
            <a:endParaRPr lang="de-DE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15490" y="2970265"/>
            <a:ext cx="2266427" cy="126068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>
            <a:outerShdw blurRad="165100" dist="101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lvl="0" algn="ctr">
              <a:defRPr b="1">
                <a:solidFill>
                  <a:srgbClr val="009D3A"/>
                </a:solidFill>
                <a:latin typeface="Arial Narrow" pitchFamily="34" charset="0"/>
              </a:defRPr>
            </a:lvl1pPr>
          </a:lstStyle>
          <a:p>
            <a:pPr defTabSz="622300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Semantics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Meaning</a:t>
            </a:r>
            <a:endParaRPr lang="de-DE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19830" y="2970265"/>
            <a:ext cx="2266427" cy="126068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>
            <a:outerShdw blurRad="165100" dist="101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lvl="0" algn="ctr">
              <a:defRPr b="1">
                <a:solidFill>
                  <a:srgbClr val="009D3A"/>
                </a:solidFill>
                <a:latin typeface="Arial Narrow" pitchFamily="34" charset="0"/>
              </a:defRPr>
            </a:lvl1pPr>
          </a:lstStyle>
          <a:p>
            <a:pPr defTabSz="622300">
              <a:lnSpc>
                <a:spcPct val="90000"/>
              </a:lnSpc>
              <a:defRPr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sometimes also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Pragmatics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(best practices)</a:t>
            </a:r>
            <a:b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Interpretation depending on </a:t>
            </a:r>
            <a:b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Situation</a:t>
            </a:r>
            <a:endParaRPr lang="de-DE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483C36-940D-46A5-AF25-3F2239E50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67" y="4745382"/>
            <a:ext cx="2472907" cy="2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69AB-091C-4A51-9092-27E7CDF42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0" dirty="0"/>
              <a:t>Typical models in EA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5434-B008-424D-95B7-91643011E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Picture 2" descr="C:\Users\nlandweh\Desktop\screens salespresi\view (4).png">
            <a:extLst>
              <a:ext uri="{FF2B5EF4-FFF2-40B4-BE49-F238E27FC236}">
                <a16:creationId xmlns:a16="http://schemas.microsoft.com/office/drawing/2014/main" id="{FBBBC892-93C7-4037-B435-6A31F6D5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0" y="1764351"/>
            <a:ext cx="3116005" cy="226592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landweh\Desktop\screens salespresi\6.2 TP – Welche Applikationen sind von einem Technologiewechsel betroffen_ Welche Prozesse sind betroffen_.png">
            <a:extLst>
              <a:ext uri="{FF2B5EF4-FFF2-40B4-BE49-F238E27FC236}">
                <a16:creationId xmlns:a16="http://schemas.microsoft.com/office/drawing/2014/main" id="{0D266789-99E7-4859-A6CC-66F6FEF8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02" y="2817404"/>
            <a:ext cx="3828298" cy="15540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landweh\Desktop\screens salespresi\view (7).png">
            <a:extLst>
              <a:ext uri="{FF2B5EF4-FFF2-40B4-BE49-F238E27FC236}">
                <a16:creationId xmlns:a16="http://schemas.microsoft.com/office/drawing/2014/main" id="{26C62605-388F-4992-8790-433EAA67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62" y="3636611"/>
            <a:ext cx="2660049" cy="175051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AC410C1-06BC-4B06-98F6-7C87D065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40" y="4378307"/>
            <a:ext cx="2730773" cy="163438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E:\Downloads\04)_Customer_Journey_-__Approve_Business_Loan_(2015-04-30_13-43-38).png">
            <a:extLst>
              <a:ext uri="{FF2B5EF4-FFF2-40B4-BE49-F238E27FC236}">
                <a16:creationId xmlns:a16="http://schemas.microsoft.com/office/drawing/2014/main" id="{A35C1839-D2B0-4097-A8BE-BFCED3E6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11" y="5222232"/>
            <a:ext cx="3218728" cy="160642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3">
            <a:extLst>
              <a:ext uri="{FF2B5EF4-FFF2-40B4-BE49-F238E27FC236}">
                <a16:creationId xmlns:a16="http://schemas.microsoft.com/office/drawing/2014/main" id="{9E83A04A-25F3-404D-BC85-7A1D28B2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940" y="7071129"/>
            <a:ext cx="2994166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r"/>
            <a:r>
              <a:rPr lang="de-AT" altLang="de-DE" sz="1600" dirty="0">
                <a:latin typeface="Arial Narrow" pitchFamily="34" charset="0"/>
              </a:rPr>
              <a:t>Source: www.adoit-community.com</a:t>
            </a:r>
          </a:p>
        </p:txBody>
      </p:sp>
    </p:spTree>
    <p:extLst>
      <p:ext uri="{BB962C8B-B14F-4D97-AF65-F5344CB8AC3E}">
        <p14:creationId xmlns:p14="http://schemas.microsoft.com/office/powerpoint/2010/main" val="110466859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_Template_empt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551</Words>
  <Application>Microsoft Office PowerPoint</Application>
  <PresentationFormat>Benutzerdefiniert</PresentationFormat>
  <Paragraphs>76</Paragraphs>
  <Slides>19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FontAwesome</vt:lpstr>
      <vt:lpstr>Tempus Sans ITC</vt:lpstr>
      <vt:lpstr>Wingdings 3</vt:lpstr>
      <vt:lpstr>Titel_Template</vt:lpstr>
      <vt:lpstr>Agenda_Template_empty</vt:lpstr>
      <vt:lpstr>Normal_Template</vt:lpstr>
      <vt:lpstr>2_End_Template</vt:lpstr>
      <vt:lpstr>3_End_Template</vt:lpstr>
      <vt:lpstr>PowerPoint-Präsentation</vt:lpstr>
      <vt:lpstr>Agenda</vt:lpstr>
      <vt:lpstr>PowerPoint-Präsentation</vt:lpstr>
      <vt:lpstr>Why Models?</vt:lpstr>
      <vt:lpstr>We use Models Every Day!</vt:lpstr>
      <vt:lpstr>There are various Types of Models</vt:lpstr>
      <vt:lpstr>Models should be adjusted to the Audience Needs</vt:lpstr>
      <vt:lpstr>How to make sure our Model is useful?</vt:lpstr>
      <vt:lpstr>Typical models in EA</vt:lpstr>
      <vt:lpstr>PowerPoint-Präsentation</vt:lpstr>
      <vt:lpstr>Agenda</vt:lpstr>
      <vt:lpstr>Strategy &amp; Motivation</vt:lpstr>
      <vt:lpstr>PowerPoint-Präsentation</vt:lpstr>
      <vt:lpstr>ArchiMate Motivation Layer</vt:lpstr>
      <vt:lpstr>PowerPoint-Präsentation</vt:lpstr>
      <vt:lpstr>ArchiMate Motivation Layer</vt:lpstr>
      <vt:lpstr>PowerPoint-Präsentation</vt:lpstr>
      <vt:lpstr>Motivation Layer – Elements and Relations</vt:lpstr>
      <vt:lpstr>Assignment 2 –  Define the Strategic Intent</vt:lpstr>
    </vt:vector>
  </TitlesOfParts>
  <Company>BOC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ADOit_EN</dc:title>
  <dc:creator>BOC AG</dc:creator>
  <cp:lastModifiedBy>Christoph Moser</cp:lastModifiedBy>
  <cp:revision>360</cp:revision>
  <dcterms:created xsi:type="dcterms:W3CDTF">2009-07-14T13:47:12Z</dcterms:created>
  <dcterms:modified xsi:type="dcterms:W3CDTF">2019-12-12T15:26:52Z</dcterms:modified>
  <cp:category>Version_4</cp:category>
</cp:coreProperties>
</file>