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23" r:id="rId2"/>
    <p:sldMasterId id="2147484289" r:id="rId3"/>
    <p:sldMasterId id="2147485149" r:id="rId4"/>
    <p:sldMasterId id="2147485151" r:id="rId5"/>
    <p:sldMasterId id="2147485164" r:id="rId6"/>
  </p:sldMasterIdLst>
  <p:notesMasterIdLst>
    <p:notesMasterId r:id="rId34"/>
  </p:notesMasterIdLst>
  <p:handoutMasterIdLst>
    <p:handoutMasterId r:id="rId35"/>
  </p:handoutMasterIdLst>
  <p:sldIdLst>
    <p:sldId id="283" r:id="rId7"/>
    <p:sldId id="333" r:id="rId8"/>
    <p:sldId id="450" r:id="rId9"/>
    <p:sldId id="451" r:id="rId10"/>
    <p:sldId id="517" r:id="rId11"/>
    <p:sldId id="452" r:id="rId12"/>
    <p:sldId id="475" r:id="rId13"/>
    <p:sldId id="562" r:id="rId14"/>
    <p:sldId id="518" r:id="rId15"/>
    <p:sldId id="511" r:id="rId16"/>
    <p:sldId id="512" r:id="rId17"/>
    <p:sldId id="513" r:id="rId18"/>
    <p:sldId id="514" r:id="rId19"/>
    <p:sldId id="516" r:id="rId20"/>
    <p:sldId id="456" r:id="rId21"/>
    <p:sldId id="457" r:id="rId22"/>
    <p:sldId id="936" r:id="rId23"/>
    <p:sldId id="970" r:id="rId24"/>
    <p:sldId id="973" r:id="rId25"/>
    <p:sldId id="895" r:id="rId26"/>
    <p:sldId id="893" r:id="rId27"/>
    <p:sldId id="506" r:id="rId28"/>
    <p:sldId id="460" r:id="rId29"/>
    <p:sldId id="461" r:id="rId30"/>
    <p:sldId id="563" r:id="rId31"/>
    <p:sldId id="565" r:id="rId32"/>
    <p:sldId id="564" r:id="rId33"/>
  </p:sldIdLst>
  <p:sldSz cx="10693400" cy="756126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777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66788" indent="155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49388" indent="2333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33575" indent="3111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88B563-27FF-4E98-B7AD-02BD507D638B}">
          <p14:sldIdLst>
            <p14:sldId id="283"/>
            <p14:sldId id="333"/>
            <p14:sldId id="450"/>
            <p14:sldId id="451"/>
            <p14:sldId id="517"/>
            <p14:sldId id="452"/>
            <p14:sldId id="475"/>
            <p14:sldId id="562"/>
            <p14:sldId id="518"/>
            <p14:sldId id="511"/>
            <p14:sldId id="512"/>
            <p14:sldId id="513"/>
            <p14:sldId id="514"/>
            <p14:sldId id="516"/>
            <p14:sldId id="456"/>
            <p14:sldId id="457"/>
            <p14:sldId id="936"/>
            <p14:sldId id="970"/>
            <p14:sldId id="973"/>
            <p14:sldId id="895"/>
            <p14:sldId id="893"/>
            <p14:sldId id="506"/>
            <p14:sldId id="460"/>
            <p14:sldId id="461"/>
            <p14:sldId id="563"/>
            <p14:sldId id="565"/>
            <p14:sldId id="5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drabek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3A"/>
    <a:srgbClr val="6FBC84"/>
    <a:srgbClr val="0054A3"/>
    <a:srgbClr val="D6E9D8"/>
    <a:srgbClr val="A8D3AE"/>
    <a:srgbClr val="86BBE6"/>
    <a:srgbClr val="4D8ECC"/>
    <a:srgbClr val="0066B0"/>
    <a:srgbClr val="D0D0D0"/>
    <a:srgbClr val="BBD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38" autoAdjust="0"/>
  </p:normalViewPr>
  <p:slideViewPr>
    <p:cSldViewPr>
      <p:cViewPr varScale="1">
        <p:scale>
          <a:sx n="95" d="100"/>
          <a:sy n="95" d="100"/>
        </p:scale>
        <p:origin x="1518" y="6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0"/>
    </p:cViewPr>
  </p:sorterViewPr>
  <p:notesViewPr>
    <p:cSldViewPr>
      <p:cViewPr varScale="1">
        <p:scale>
          <a:sx n="58" d="100"/>
          <a:sy n="58" d="100"/>
        </p:scale>
        <p:origin x="2246" y="82"/>
      </p:cViewPr>
      <p:guideLst>
        <p:guide orient="horz" pos="3225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9610570-1B0E-4F31-BC7B-8C24DA1EC370}" type="datetimeFigureOut">
              <a:rPr lang="de-DE"/>
              <a:pPr>
                <a:defRPr/>
              </a:pPr>
              <a:t>12.12.2019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1903819-258C-4922-9D97-079ACFDCCC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438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4988" cy="512763"/>
          </a:xfrm>
          <a:prstGeom prst="rect">
            <a:avLst/>
          </a:prstGeom>
        </p:spPr>
        <p:txBody>
          <a:bodyPr vert="horz" lIns="95462" tIns="47731" rIns="95462" bIns="477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CEE3996-B29C-4351-9635-9671F7EF706E}" type="datetimeFigureOut">
              <a:rPr lang="de-DE"/>
              <a:pPr>
                <a:defRPr/>
              </a:pPr>
              <a:t>12.12.2019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769938"/>
            <a:ext cx="54229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2" tIns="47731" rIns="95462" bIns="477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5462" tIns="47731" rIns="95462" bIns="47731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lIns="95462" tIns="47731" rIns="95462" bIns="477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0F7BF52-B45D-4D37-A1C8-3648F2744B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97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0388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2363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4338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6313" algn="l" defTabSz="11223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8010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69613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1215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2817" algn="l" defTabSz="112320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6B7765-D669-4874-ADAB-5EAC3BC8E77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38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1223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dirty="0"/>
              <a:t>https://www.shutterstock.com/de/image-vector/architecture-background-302308229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7BF52-B45D-4D37-A1C8-3648F2744B5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98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shutterstock_523858522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7BF52-B45D-4D37-A1C8-3648F2744B5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62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2C3DB8-EEE4-447F-B4DC-61AB5FCEF43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172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2C3DB8-EEE4-447F-B4DC-61AB5FCEF43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669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2C3DB8-EEE4-447F-B4DC-61AB5FCEF43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167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2C3DB8-EEE4-447F-B4DC-61AB5FCEF43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749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2C3DB8-EEE4-447F-B4DC-61AB5FCEF43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388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shutterstock_250760995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F7BF52-B45D-4D37-A1C8-3648F2744B5B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66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CDCD7BB8-66BB-4E2C-91F7-CE4B744CB113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12.12.2019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EB448435-5493-46AA-9D25-09237A4B7870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2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736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501220" cy="5358620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2pPr>
            <a:lvl3pPr marL="1466850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3pPr>
            <a:lvl4pPr marL="2028825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589213" indent="-342900" algn="l"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1492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Folie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31792" y="335401"/>
            <a:ext cx="9089390" cy="609742"/>
          </a:xfrm>
          <a:prstGeom prst="rect">
            <a:avLst/>
          </a:prstGeom>
        </p:spPr>
        <p:txBody>
          <a:bodyPr lIns="0" tIns="56149" rIns="112301" bIns="56149"/>
          <a:lstStyle>
            <a:lvl1pPr>
              <a:defRPr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31794" y="1009424"/>
            <a:ext cx="9094146" cy="413753"/>
          </a:xfrm>
          <a:prstGeom prst="rect">
            <a:avLst/>
          </a:prstGeom>
        </p:spPr>
        <p:txBody>
          <a:bodyPr lIns="35994" tIns="35994" rIns="112301" bIns="35994"/>
          <a:lstStyle>
            <a:lvl1pPr>
              <a:buNone/>
              <a:defRPr sz="21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60388" y="1780367"/>
            <a:ext cx="9501220" cy="5358620"/>
          </a:xfrm>
          <a:prstGeom prst="rect">
            <a:avLst/>
          </a:prstGeom>
        </p:spPr>
        <p:txBody>
          <a:bodyPr lIns="91424" tIns="45712" rIns="91424" bIns="45712"/>
          <a:lstStyle>
            <a:lvl1pPr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8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600">
                <a:latin typeface="Arial Narrow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10131424" y="7353301"/>
            <a:ext cx="501650" cy="40322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fld id="{ED2EDD5A-C086-4010-98CC-F2211D670E0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52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Folie_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631792" y="335401"/>
            <a:ext cx="9089390" cy="609742"/>
          </a:xfrm>
          <a:prstGeom prst="rect">
            <a:avLst/>
          </a:prstGeom>
        </p:spPr>
        <p:txBody>
          <a:bodyPr lIns="0" tIns="56149" rIns="112301" bIns="56149"/>
          <a:lstStyle>
            <a:lvl1pPr>
              <a:defRPr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31794" y="1009424"/>
            <a:ext cx="9094146" cy="413753"/>
          </a:xfrm>
          <a:prstGeom prst="rect">
            <a:avLst/>
          </a:prstGeom>
        </p:spPr>
        <p:txBody>
          <a:bodyPr lIns="35994" tIns="35994" rIns="112301" bIns="35994"/>
          <a:lstStyle>
            <a:lvl1pPr>
              <a:buNone/>
              <a:defRPr sz="21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60388" y="1780367"/>
            <a:ext cx="9501220" cy="5358620"/>
          </a:xfrm>
          <a:prstGeom prst="rect">
            <a:avLst/>
          </a:prstGeom>
        </p:spPr>
        <p:txBody>
          <a:bodyPr lIns="91424" tIns="45712" rIns="91424" bIns="45712"/>
          <a:lstStyle>
            <a:lvl1pPr marL="457120" indent="-457120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900">
                <a:latin typeface="Arial Narrow" pitchFamily="34" charset="0"/>
              </a:defRPr>
            </a:lvl1pPr>
            <a:lvl2pPr algn="just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800">
                <a:latin typeface="Arial Narrow" pitchFamily="34" charset="0"/>
              </a:defRPr>
            </a:lvl2pPr>
            <a:lvl3pPr marL="1466591" indent="-342840" algn="just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3pPr>
            <a:lvl4pPr marL="2028467" indent="-342840" algn="just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6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588756" indent="-342840" algn="just">
              <a:buFont typeface="+mj-lt"/>
              <a:buAutoNum type="arabicPeriod"/>
              <a:defRPr sz="1600">
                <a:latin typeface="Arial Narrow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10131424" y="7353301"/>
            <a:ext cx="501650" cy="40322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/>
            </a:lvl1pPr>
          </a:lstStyle>
          <a:p>
            <a:pPr>
              <a:defRPr/>
            </a:pPr>
            <a:fld id="{D163BE57-A0EF-4F52-B02C-0E001943088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805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_slide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5923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Layout_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4762" y="335401"/>
            <a:ext cx="9089390" cy="609742"/>
          </a:xfrm>
          <a:prstGeom prst="rect">
            <a:avLst/>
          </a:prstGeom>
        </p:spPr>
        <p:txBody>
          <a:bodyPr lIns="112301" tIns="56149" rIns="112301" bIns="56149"/>
          <a:lstStyle>
            <a:lvl1pPr>
              <a:defRPr baseline="0"/>
            </a:lvl1pPr>
          </a:lstStyle>
          <a:p>
            <a:r>
              <a:rPr lang="de-DE" noProof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84765" y="1009424"/>
            <a:ext cx="9094146" cy="413753"/>
          </a:xfrm>
          <a:prstGeom prst="rect">
            <a:avLst/>
          </a:prstGeom>
        </p:spPr>
        <p:txBody>
          <a:bodyPr lIns="110533" tIns="35994" rIns="112301" bIns="35994"/>
          <a:lstStyle>
            <a:lvl1pPr>
              <a:buNone/>
              <a:defRPr sz="21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31793" y="1780367"/>
            <a:ext cx="9501254" cy="5358620"/>
          </a:xfrm>
          <a:prstGeom prst="rect">
            <a:avLst/>
          </a:prstGeom>
        </p:spPr>
        <p:txBody>
          <a:bodyPr lIns="91424" tIns="45712" rIns="91424" bIns="45712"/>
          <a:lstStyle>
            <a:lvl1pPr marL="457120" indent="-457120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2pPr>
            <a:lvl3pPr marL="1466591" indent="-34284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3pPr>
            <a:lvl4pPr marL="2028467" indent="-34284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588756" indent="-342840" algn="l"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7787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321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Ful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None/>
              <a:defRPr sz="1900">
                <a:latin typeface="Arial Narrow" pitchFamily="34" charset="0"/>
              </a:defRPr>
            </a:lvl1pPr>
            <a:lvl2pPr marL="560387" indent="0"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None/>
              <a:defRPr sz="1600">
                <a:latin typeface="Arial Narrow" pitchFamily="34" charset="0"/>
              </a:defRPr>
            </a:lvl2pPr>
            <a:lvl3pPr marL="1123950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sz="1600">
                <a:latin typeface="Arial Narrow" pitchFamily="34" charset="0"/>
              </a:defRPr>
            </a:lvl3pPr>
            <a:lvl4pPr marL="1685925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246313" indent="0" algn="l">
              <a:buNone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066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Char char="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2pPr>
            <a:lvl3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sz="1600">
                <a:latin typeface="Arial Narrow" pitchFamily="34" charset="0"/>
              </a:defRPr>
            </a:lvl3pPr>
            <a:lvl4pPr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Char char="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547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_Template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501220" cy="5358620"/>
          </a:xfrm>
          <a:prstGeom prst="rect">
            <a:avLst/>
          </a:prstGeom>
        </p:spPr>
        <p:txBody>
          <a:bodyPr lIns="0"/>
          <a:lstStyle>
            <a:lvl1pPr marL="355600" indent="-355600"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900">
                <a:latin typeface="Arial Narrow" pitchFamily="34" charset="0"/>
              </a:defRPr>
            </a:lvl1pPr>
            <a:lvl2pPr algn="l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2pPr>
            <a:lvl3pPr marL="1466850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1600">
                <a:latin typeface="Arial Narrow" pitchFamily="34" charset="0"/>
              </a:defRPr>
            </a:lvl3pPr>
            <a:lvl4pPr marL="2028825" indent="-342900" algn="l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589213" indent="-342900" algn="l">
              <a:buSzPct val="100000"/>
              <a:buFont typeface="+mj-lt"/>
              <a:buAutoNum type="arabicPeriod"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163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Template_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63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Template_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18943-FC01-4B1A-8963-0E1AC8024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C24FDF9A-24A4-48EA-9190-8B3AEA29AB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4869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1286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Template_Ful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>
              <a:defRPr sz="2800" b="1" baseline="0">
                <a:latin typeface="Arial Narrow" pitchFamily="34" charset="0"/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>
              <a:buNone/>
              <a:defRPr sz="2000" b="1" baseline="0">
                <a:latin typeface="Arial Narrow" pitchFamily="34" charset="0"/>
              </a:defRPr>
            </a:lvl1pPr>
            <a:lvl2pPr algn="l">
              <a:buNone/>
              <a:defRPr sz="2200">
                <a:latin typeface="Arial Narrow" pitchFamily="34" charset="0"/>
              </a:defRPr>
            </a:lvl2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666700" y="1764351"/>
            <a:ext cx="9072610" cy="5374636"/>
          </a:xfrm>
          <a:prstGeom prst="rect">
            <a:avLst/>
          </a:prstGeom>
        </p:spPr>
        <p:txBody>
          <a:bodyPr lIns="0"/>
          <a:lstStyle>
            <a:lvl1pPr marL="0" indent="0" algn="l">
              <a:buClr>
                <a:schemeClr val="tx1">
                  <a:lumMod val="65000"/>
                  <a:lumOff val="35000"/>
                </a:schemeClr>
              </a:buClr>
              <a:buSzPct val="75000"/>
              <a:buFont typeface="Wingdings 3" pitchFamily="18" charset="2"/>
              <a:buNone/>
              <a:defRPr sz="1900">
                <a:latin typeface="Arial Narrow" pitchFamily="34" charset="0"/>
              </a:defRPr>
            </a:lvl1pPr>
            <a:lvl2pPr marL="560387" indent="0" algn="l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 3" pitchFamily="18" charset="2"/>
              <a:buNone/>
              <a:defRPr sz="1600">
                <a:latin typeface="Arial Narrow" pitchFamily="34" charset="0"/>
              </a:defRPr>
            </a:lvl2pPr>
            <a:lvl3pPr marL="1123950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sz="1600">
                <a:latin typeface="Arial Narrow" pitchFamily="34" charset="0"/>
              </a:defRPr>
            </a:lvl3pPr>
            <a:lvl4pPr marL="1685925" indent="0" algn="l"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 3" pitchFamily="18" charset="2"/>
              <a:buNone/>
              <a:defRPr lang="de-DE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246313" indent="0" algn="l">
              <a:buNone/>
              <a:defRPr sz="1400">
                <a:latin typeface="Arial Narrow" pitchFamily="34" charset="0"/>
              </a:defRPr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008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c-group.com/imprint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8" name="Rechteck 12"/>
          <p:cNvSpPr>
            <a:spLocks noChangeArrowheads="1"/>
          </p:cNvSpPr>
          <p:nvPr userDrawn="1"/>
        </p:nvSpPr>
        <p:spPr bwMode="auto">
          <a:xfrm>
            <a:off x="0" y="-1"/>
            <a:ext cx="5112710" cy="180000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9" name="Rechteck 12">
            <a:extLst>
              <a:ext uri="{FF2B5EF4-FFF2-40B4-BE49-F238E27FC236}">
                <a16:creationId xmlns:a16="http://schemas.microsoft.com/office/drawing/2014/main" id="{D741C5E9-7DC0-4653-AB67-B859CCBC07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12710" y="-1"/>
            <a:ext cx="3618460" cy="180000"/>
          </a:xfrm>
          <a:prstGeom prst="rect">
            <a:avLst/>
          </a:prstGeom>
          <a:solidFill>
            <a:srgbClr val="6FBC84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1" name="Rechteck 12">
            <a:extLst>
              <a:ext uri="{FF2B5EF4-FFF2-40B4-BE49-F238E27FC236}">
                <a16:creationId xmlns:a16="http://schemas.microsoft.com/office/drawing/2014/main" id="{C0B114A6-57A0-4E02-AF50-93785070B7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1170" y="-2"/>
            <a:ext cx="1962230" cy="180000"/>
          </a:xfrm>
          <a:prstGeom prst="rect">
            <a:avLst/>
          </a:prstGeom>
          <a:solidFill>
            <a:srgbClr val="A8D3AE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</a:defRPr>
      </a:lvl5pPr>
      <a:lvl6pPr marL="483932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6pPr>
      <a:lvl7pPr marL="967865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7pPr>
      <a:lvl8pPr marL="1451798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8pPr>
      <a:lvl9pPr marL="1935730" algn="ctr" rtl="0" eaLnBrk="1" fontAlgn="base" hangingPunct="1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itchFamily="34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16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088" indent="-2413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5" indent="-2413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629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562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493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427" indent="-241966" algn="l" defTabSz="9678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932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65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798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730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662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595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528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460" algn="l" defTabSz="9678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>
            <a:extLst>
              <a:ext uri="{FF2B5EF4-FFF2-40B4-BE49-F238E27FC236}">
                <a16:creationId xmlns:a16="http://schemas.microsoft.com/office/drawing/2014/main" id="{5DC936A3-CC63-43E1-9F89-C8301B494650}"/>
              </a:ext>
            </a:extLst>
          </p:cNvPr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University of Vienna, Department of Knowledge Engineering &amp; BOC Group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21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sp>
        <p:nvSpPr>
          <p:cNvPr id="11" name="Rechteck 12"/>
          <p:cNvSpPr>
            <a:spLocks noChangeArrowheads="1"/>
          </p:cNvSpPr>
          <p:nvPr userDrawn="1"/>
        </p:nvSpPr>
        <p:spPr bwMode="auto">
          <a:xfrm>
            <a:off x="0" y="-1"/>
            <a:ext cx="5112710" cy="180000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2" name="Rechteck 12">
            <a:extLst>
              <a:ext uri="{FF2B5EF4-FFF2-40B4-BE49-F238E27FC236}">
                <a16:creationId xmlns:a16="http://schemas.microsoft.com/office/drawing/2014/main" id="{D741C5E9-7DC0-4653-AB67-B859CCBC07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12710" y="-1"/>
            <a:ext cx="3618460" cy="180000"/>
          </a:xfrm>
          <a:prstGeom prst="rect">
            <a:avLst/>
          </a:prstGeom>
          <a:solidFill>
            <a:srgbClr val="6FBC84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0B114A6-57A0-4E02-AF50-93785070B7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1170" y="-2"/>
            <a:ext cx="1962230" cy="180000"/>
          </a:xfrm>
          <a:prstGeom prst="rect">
            <a:avLst/>
          </a:prstGeom>
          <a:solidFill>
            <a:srgbClr val="A8D3AE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BOC Academy Programme  |  © BOC Group 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17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11" name="Rechteck 12"/>
          <p:cNvSpPr>
            <a:spLocks noChangeArrowheads="1"/>
          </p:cNvSpPr>
          <p:nvPr userDrawn="1"/>
        </p:nvSpPr>
        <p:spPr bwMode="auto">
          <a:xfrm>
            <a:off x="0" y="-1"/>
            <a:ext cx="5112710" cy="180000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5" name="Rechteck 12">
            <a:extLst>
              <a:ext uri="{FF2B5EF4-FFF2-40B4-BE49-F238E27FC236}">
                <a16:creationId xmlns:a16="http://schemas.microsoft.com/office/drawing/2014/main" id="{D741C5E9-7DC0-4653-AB67-B859CCBC07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12710" y="-1"/>
            <a:ext cx="3618460" cy="180000"/>
          </a:xfrm>
          <a:prstGeom prst="rect">
            <a:avLst/>
          </a:prstGeom>
          <a:solidFill>
            <a:srgbClr val="6FBC84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0B114A6-57A0-4E02-AF50-93785070B7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1170" y="-2"/>
            <a:ext cx="1962230" cy="180000"/>
          </a:xfrm>
          <a:prstGeom prst="rect">
            <a:avLst/>
          </a:prstGeom>
          <a:solidFill>
            <a:srgbClr val="A8D3AE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5" r:id="rId1"/>
    <p:sldLayoutId id="2147485144" r:id="rId2"/>
    <p:sldLayoutId id="2147485140" r:id="rId3"/>
    <p:sldLayoutId id="2147485141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194F11D-1CEA-43EC-A3F0-B9A2E957175D}"/>
              </a:ext>
            </a:extLst>
          </p:cNvPr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BOC Academy Programme  |  © BOC Group 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4101" name="Rechteck 12"/>
          <p:cNvSpPr>
            <a:spLocks noChangeArrowheads="1"/>
          </p:cNvSpPr>
          <p:nvPr userDrawn="1"/>
        </p:nvSpPr>
        <p:spPr bwMode="auto">
          <a:xfrm>
            <a:off x="-1" y="0"/>
            <a:ext cx="10693399" cy="180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22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sp>
        <p:nvSpPr>
          <p:cNvPr id="26" name="Rechteck 25"/>
          <p:cNvSpPr/>
          <p:nvPr userDrawn="1"/>
        </p:nvSpPr>
        <p:spPr>
          <a:xfrm>
            <a:off x="666700" y="7150299"/>
            <a:ext cx="9360000" cy="230832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39250" algn="r"/>
              </a:tabLst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Imprint and copyright: publisher and manufacturer: BOC Products &amp; Services AG, place of publishing and manufacturing: Vienna, Austria;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hlinkClick r:id="rId3"/>
              </a:rPr>
              <a:t>https://www.boc-group.com/imprint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.</a:t>
            </a:r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99" y="1805677"/>
            <a:ext cx="9360001" cy="3120849"/>
          </a:xfrm>
          <a:prstGeom prst="rect">
            <a:avLst/>
          </a:prstGeom>
        </p:spPr>
      </p:pic>
      <p:sp>
        <p:nvSpPr>
          <p:cNvPr id="31" name="Rechteck 30"/>
          <p:cNvSpPr/>
          <p:nvPr userDrawn="1"/>
        </p:nvSpPr>
        <p:spPr>
          <a:xfrm>
            <a:off x="5274692" y="5644150"/>
            <a:ext cx="47525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4488" indent="0">
              <a:buNone/>
              <a:tabLst>
                <a:tab pos="444500" algn="l"/>
              </a:tabLst>
            </a:pPr>
            <a:r>
              <a:rPr lang="de-DE" sz="1800" b="1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Connect </a:t>
            </a:r>
            <a:r>
              <a:rPr lang="de-DE" sz="1800" b="1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with</a:t>
            </a:r>
            <a:r>
              <a:rPr lang="de-DE" sz="1800" b="1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800" b="1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us</a:t>
            </a:r>
            <a:r>
              <a:rPr lang="de-DE" sz="1800" b="1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!</a:t>
            </a:r>
          </a:p>
          <a:p>
            <a:pPr marL="1614488" indent="0" algn="l">
              <a:buNone/>
              <a:tabLst>
                <a:tab pos="444500" algn="l"/>
              </a:tabLst>
            </a:pPr>
            <a:r>
              <a:rPr lang="de-DE" sz="15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Follow </a:t>
            </a:r>
            <a:r>
              <a:rPr lang="de-DE" sz="1500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us</a:t>
            </a:r>
            <a:r>
              <a:rPr lang="de-DE" sz="15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and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baseline="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feel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baseline="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our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500" kern="1200" baseline="0" dirty="0" err="1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heartbeat</a:t>
            </a:r>
            <a:r>
              <a:rPr lang="de-DE" sz="1500" kern="1200" baseline="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.</a:t>
            </a:r>
            <a:endParaRPr lang="de-DE" sz="1500" kern="1200" dirty="0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  <a:p>
            <a:pPr marL="1614488" indent="0" algn="l">
              <a:buNone/>
              <a:tabLst>
                <a:tab pos="444500" algn="l"/>
              </a:tabLst>
            </a:pPr>
            <a:endParaRPr lang="de-DE" sz="500" kern="1200" dirty="0">
              <a:solidFill>
                <a:schemeClr val="tx1"/>
              </a:solidFill>
              <a:latin typeface="FontAwesome" pitchFamily="2" charset="0"/>
              <a:ea typeface="+mn-ea"/>
              <a:cs typeface="+mn-cs"/>
            </a:endParaRPr>
          </a:p>
          <a:p>
            <a:pPr marL="1614488" indent="0" algn="l">
              <a:buNone/>
              <a:tabLst>
                <a:tab pos="444500" algn="l"/>
              </a:tabLst>
            </a:pPr>
            <a:r>
              <a:rPr lang="de-DE" sz="2000" kern="1200" dirty="0">
                <a:solidFill>
                  <a:schemeClr val="tx1"/>
                </a:solidFill>
                <a:latin typeface="FontAwesome" pitchFamily="2" charset="0"/>
                <a:ea typeface="+mn-ea"/>
                <a:cs typeface="+mn-cs"/>
              </a:rPr>
              <a:t>  </a:t>
            </a:r>
            <a:r>
              <a:rPr lang="de-DE" sz="2000" kern="12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itel 1"/>
          <p:cNvSpPr txBox="1">
            <a:spLocks/>
          </p:cNvSpPr>
          <p:nvPr userDrawn="1"/>
        </p:nvSpPr>
        <p:spPr>
          <a:xfrm>
            <a:off x="666700" y="335400"/>
            <a:ext cx="9054482" cy="609742"/>
          </a:xfrm>
          <a:prstGeom prst="rect">
            <a:avLst/>
          </a:prstGeom>
        </p:spPr>
        <p:txBody>
          <a:bodyPr lIns="0" tIns="56159" rIns="112321" bIns="5615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5pPr>
            <a:lvl6pPr marL="561602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6pPr>
            <a:lvl7pPr marL="1123205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7pPr>
            <a:lvl8pPr marL="1684807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8pPr>
            <a:lvl9pPr marL="2246408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GB" dirty="0"/>
              <a:t>For further information…</a:t>
            </a:r>
          </a:p>
        </p:txBody>
      </p:sp>
      <p:sp>
        <p:nvSpPr>
          <p:cNvPr id="35" name="Textplatzhalter 7"/>
          <p:cNvSpPr txBox="1">
            <a:spLocks/>
          </p:cNvSpPr>
          <p:nvPr userDrawn="1"/>
        </p:nvSpPr>
        <p:spPr>
          <a:xfrm>
            <a:off x="666700" y="1009424"/>
            <a:ext cx="9059240" cy="413753"/>
          </a:xfrm>
          <a:prstGeom prst="rect">
            <a:avLst/>
          </a:prstGeom>
        </p:spPr>
        <p:txBody>
          <a:bodyPr lIns="0" tIns="36000" rIns="112321" bIns="36000"/>
          <a:lstStyle>
            <a:lvl1pPr marL="420688" indent="-420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baseline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11225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40335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325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5713" indent="-279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813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414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2016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618" indent="-280801" algn="l" defTabSz="11232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… please get in touch with us!</a:t>
            </a:r>
          </a:p>
        </p:txBody>
      </p:sp>
    </p:spTree>
    <p:extLst>
      <p:ext uri="{BB962C8B-B14F-4D97-AF65-F5344CB8AC3E}">
        <p14:creationId xmlns:p14="http://schemas.microsoft.com/office/powerpoint/2010/main" val="116399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B194F11D-1CEA-43EC-A3F0-B9A2E957175D}"/>
              </a:ext>
            </a:extLst>
          </p:cNvPr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altLang="de-DE" sz="900" dirty="0">
                <a:solidFill>
                  <a:srgbClr val="4D4D4D"/>
                </a:solidFill>
                <a:cs typeface="Arial" charset="0"/>
              </a:rPr>
              <a:t>BOC Academy Programme  |  © BOC Group </a:t>
            </a:r>
            <a:endParaRPr lang="de-AT" altLang="de-DE" sz="9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101" name="Rechteck 12"/>
          <p:cNvSpPr>
            <a:spLocks noChangeArrowheads="1"/>
          </p:cNvSpPr>
          <p:nvPr userDrawn="1"/>
        </p:nvSpPr>
        <p:spPr bwMode="auto">
          <a:xfrm>
            <a:off x="-1" y="0"/>
            <a:ext cx="10693399" cy="18000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fld id="{840733A4-9D99-4957-BA8A-101F78A09E1B}" type="slidenum">
              <a:rPr lang="de-DE" altLang="de-DE"/>
              <a:pPr algn="ctr"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1257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-1" y="7355621"/>
            <a:ext cx="10693400" cy="20564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altLang="de-DE" sz="900" dirty="0">
                <a:solidFill>
                  <a:srgbClr val="4D4D4D"/>
                </a:solidFill>
                <a:latin typeface="Arial Narrow" pitchFamily="34" charset="0"/>
                <a:cs typeface="Arial" charset="0"/>
              </a:rPr>
              <a:t>BOC Academy Programme  |  © BOC Group </a:t>
            </a:r>
            <a:endParaRPr lang="de-AT" altLang="de-DE" sz="900" dirty="0">
              <a:latin typeface="Arial Narrow" pitchFamily="34" charset="0"/>
              <a:cs typeface="Arial" charset="0"/>
            </a:endParaRPr>
          </a:p>
        </p:txBody>
      </p:sp>
      <p:sp>
        <p:nvSpPr>
          <p:cNvPr id="17" name="Foliennummernplatzhalter 5"/>
          <p:cNvSpPr txBox="1">
            <a:spLocks/>
          </p:cNvSpPr>
          <p:nvPr userDrawn="1"/>
        </p:nvSpPr>
        <p:spPr bwMode="auto">
          <a:xfrm>
            <a:off x="10026700" y="7381263"/>
            <a:ext cx="666699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4D4D4D"/>
                </a:solidFill>
                <a:latin typeface="Arial Narrow" pitchFamily="34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lvl="0" algn="ctr"/>
            <a:fld id="{840733A4-9D99-4957-BA8A-101F78A09E1B}" type="slidenum">
              <a:rPr lang="de-DE" altLang="de-DE"/>
              <a:pPr lvl="0" algn="ctr"/>
              <a:t>‹Nr.›</a:t>
            </a:fld>
            <a:endParaRPr lang="de-DE" alt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2600" indent="777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788" indent="1555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88" indent="2333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3575" indent="3111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11" name="Rechteck 12"/>
          <p:cNvSpPr>
            <a:spLocks noChangeArrowheads="1"/>
          </p:cNvSpPr>
          <p:nvPr userDrawn="1"/>
        </p:nvSpPr>
        <p:spPr bwMode="auto">
          <a:xfrm>
            <a:off x="0" y="-1"/>
            <a:ext cx="5112710" cy="180000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5" name="Rechteck 12">
            <a:extLst>
              <a:ext uri="{FF2B5EF4-FFF2-40B4-BE49-F238E27FC236}">
                <a16:creationId xmlns:a16="http://schemas.microsoft.com/office/drawing/2014/main" id="{D741C5E9-7DC0-4653-AB67-B859CCBC07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12710" y="-1"/>
            <a:ext cx="3618460" cy="180000"/>
          </a:xfrm>
          <a:prstGeom prst="rect">
            <a:avLst/>
          </a:prstGeom>
          <a:solidFill>
            <a:srgbClr val="6FBC84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0B114A6-57A0-4E02-AF50-93785070B7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1170" y="-2"/>
            <a:ext cx="1962230" cy="180000"/>
          </a:xfrm>
          <a:prstGeom prst="rect">
            <a:avLst/>
          </a:prstGeom>
          <a:solidFill>
            <a:srgbClr val="A8D3AE"/>
          </a:solidFill>
          <a:ln>
            <a:noFill/>
          </a:ln>
        </p:spPr>
        <p:txBody>
          <a:bodyPr lIns="112321" tIns="56159" rIns="112321" bIns="56159" anchor="ctr"/>
          <a:lstStyle/>
          <a:p>
            <a:pPr algn="ctr"/>
            <a:endParaRPr lang="de-DE" altLang="de-DE" dirty="0">
              <a:solidFill>
                <a:srgbClr val="FFFFFF"/>
              </a:solidFill>
              <a:latin typeface="Arial Narrow" pitchFamily="34" charset="0"/>
            </a:endParaRPr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9183659" y="417053"/>
            <a:ext cx="1057252" cy="445988"/>
            <a:chOff x="9183659" y="417053"/>
            <a:chExt cx="1057252" cy="445988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6335" y="417053"/>
              <a:ext cx="514576" cy="445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F47BB883-9E41-4655-AAE4-EDC96567D15C}"/>
                </a:ext>
              </a:extLst>
            </p:cNvPr>
            <p:cNvSpPr/>
            <p:nvPr userDrawn="1"/>
          </p:nvSpPr>
          <p:spPr>
            <a:xfrm>
              <a:off x="9183659" y="417502"/>
              <a:ext cx="445539" cy="44553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600" dirty="0">
                  <a:solidFill>
                    <a:schemeClr val="bg1"/>
                  </a:solidFill>
                  <a:latin typeface="FontAwesome"/>
                </a:rPr>
                <a:t></a:t>
              </a:r>
              <a:endParaRPr lang="de-AT" sz="1600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52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5" r:id="rId1"/>
    <p:sldLayoutId id="2147485166" r:id="rId2"/>
    <p:sldLayoutId id="2147485167" r:id="rId3"/>
    <p:sldLayoutId id="2147485168" r:id="rId4"/>
    <p:sldLayoutId id="2147485169" r:id="rId5"/>
    <p:sldLayoutId id="2147485170" r:id="rId6"/>
    <p:sldLayoutId id="2147485173" r:id="rId7"/>
    <p:sldLayoutId id="2147485174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5pPr>
      <a:lvl6pPr marL="561602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6pPr>
      <a:lvl7pPr marL="1123205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7pPr>
      <a:lvl8pPr marL="1684807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8pPr>
      <a:lvl9pPr marL="2246408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</a:defRPr>
      </a:lvl9pPr>
    </p:titleStyle>
    <p:bodyStyle>
      <a:lvl1pPr marL="420688" indent="-4206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1225" indent="-350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3350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325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5713" indent="-2794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8813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414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016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618" indent="-280801" algn="l" defTabSz="112320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02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20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480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408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010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613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215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2817" algn="l" defTabSz="112320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opengroup.org/architecture/togaf91-doc/arch/chap07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EEC80FD-3057-42A5-9DD2-B0956A31CC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r="2511"/>
          <a:stretch/>
        </p:blipFill>
        <p:spPr>
          <a:xfrm>
            <a:off x="9969" y="0"/>
            <a:ext cx="10683431" cy="7561263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0" y="5512018"/>
            <a:ext cx="10707455" cy="1314316"/>
          </a:xfrm>
          <a:prstGeom prst="rect">
            <a:avLst/>
          </a:prstGeom>
          <a:solidFill>
            <a:srgbClr val="009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390013" y="5829373"/>
            <a:ext cx="848663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/>
            <a:r>
              <a:rPr lang="de-AT" altLang="de-DE" sz="2400" b="1" dirty="0">
                <a:solidFill>
                  <a:schemeClr val="bg1"/>
                </a:solidFill>
                <a:latin typeface="+mn-lt"/>
              </a:rPr>
              <a:t>Enterprise Architecture Management</a:t>
            </a:r>
            <a:endParaRPr lang="de-DE" altLang="de-DE" sz="2400" b="1" dirty="0">
              <a:solidFill>
                <a:schemeClr val="bg1"/>
              </a:solidFill>
              <a:latin typeface="+mn-lt"/>
            </a:endParaRPr>
          </a:p>
          <a:p>
            <a:pPr marL="0" indent="0"/>
            <a:r>
              <a:rPr lang="de-DE" altLang="de-DE" dirty="0" err="1">
                <a:solidFill>
                  <a:schemeClr val="bg1"/>
                </a:solidFill>
                <a:latin typeface="+mn-lt"/>
              </a:rPr>
              <a:t>ArchiMate</a:t>
            </a:r>
            <a:r>
              <a:rPr lang="de-DE" altLang="de-DE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de-DE" altLang="de-DE" dirty="0" err="1">
                <a:solidFill>
                  <a:schemeClr val="bg1"/>
                </a:solidFill>
                <a:latin typeface="+mn-lt"/>
              </a:rPr>
              <a:t>Introduction</a:t>
            </a:r>
            <a:r>
              <a:rPr lang="de-DE" altLang="de-DE" dirty="0">
                <a:solidFill>
                  <a:schemeClr val="bg1"/>
                </a:solidFill>
                <a:latin typeface="+mn-lt"/>
              </a:rPr>
              <a:t> &amp; </a:t>
            </a:r>
            <a:r>
              <a:rPr lang="de-DE" altLang="de-DE">
                <a:solidFill>
                  <a:schemeClr val="bg1"/>
                </a:solidFill>
                <a:latin typeface="+mn-lt"/>
              </a:rPr>
              <a:t>Definitions</a:t>
            </a:r>
            <a:endParaRPr lang="de-DE" alt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03936" y="5690874"/>
            <a:ext cx="7921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sz="5400" dirty="0">
                <a:solidFill>
                  <a:schemeClr val="bg1"/>
                </a:solidFill>
                <a:latin typeface="FontAwesome"/>
              </a:rPr>
              <a:t></a:t>
            </a:r>
            <a:endParaRPr lang="de-AT" sz="5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4EC30-9575-4363-A42E-D5ED60EFC1F4}"/>
              </a:ext>
            </a:extLst>
          </p:cNvPr>
          <p:cNvSpPr txBox="1"/>
          <p:nvPr/>
        </p:nvSpPr>
        <p:spPr>
          <a:xfrm>
            <a:off x="6282830" y="6300981"/>
            <a:ext cx="309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dirty="0">
                <a:solidFill>
                  <a:schemeClr val="bg1"/>
                </a:solidFill>
              </a:rPr>
              <a:t>Supported by:</a:t>
            </a:r>
            <a:br>
              <a:rPr lang="de-AT" sz="1400" dirty="0">
                <a:solidFill>
                  <a:schemeClr val="bg1"/>
                </a:solidFill>
              </a:rPr>
            </a:br>
            <a:r>
              <a:rPr lang="de-AT" sz="1400" dirty="0">
                <a:solidFill>
                  <a:schemeClr val="bg1"/>
                </a:solidFill>
              </a:rPr>
              <a:t>www.adoit-community.com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9FA7B4-A1A1-4122-BA54-98FDD90D4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262" y="327136"/>
            <a:ext cx="6951514" cy="815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EB1281-FEB9-413C-A272-050BDFEE5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32" y="5512016"/>
            <a:ext cx="1314317" cy="13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C79AF-3BCF-40D0-9B28-2CDC1364E1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Definitions – Elements and Relationships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28A426-5FA8-4BD4-94FC-98F0DED0A9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br>
              <a:rPr lang="en-US" dirty="0"/>
            </a:br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0A6FE06-8EEB-46E3-ADD9-E4B6AD94EB42}"/>
              </a:ext>
            </a:extLst>
          </p:cNvPr>
          <p:cNvSpPr/>
          <p:nvPr/>
        </p:nvSpPr>
        <p:spPr>
          <a:xfrm>
            <a:off x="810070" y="1487460"/>
            <a:ext cx="93613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Element</a:t>
            </a:r>
            <a:br>
              <a:rPr lang="en-US" dirty="0"/>
            </a:br>
            <a:r>
              <a:rPr lang="en-US" dirty="0"/>
              <a:t>A basic unit in the ArchiMate metamodel. Used to define and describe the</a:t>
            </a:r>
            <a:br>
              <a:rPr lang="en-US" dirty="0"/>
            </a:br>
            <a:r>
              <a:rPr lang="en-US" dirty="0"/>
              <a:t>constituent parts of Enterprise Architectures and their unique set of characteristics. 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Source: ArchiMate 3 3.0 §2.10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Relationship</a:t>
            </a:r>
            <a:br>
              <a:rPr lang="en-US" dirty="0"/>
            </a:br>
            <a:r>
              <a:rPr lang="en-US" dirty="0"/>
              <a:t>A connection between a source and target concept. Classified as structural, dependency, dynamic, or other.</a:t>
            </a:r>
          </a:p>
          <a:p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Source: ArchiMate 3 3.0 §2.13 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Concept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/>
              <a:t>Either an element or a relationship.</a:t>
            </a:r>
          </a:p>
          <a:p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ArchiMate 3.0 §2.5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3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C79AF-3BCF-40D0-9B28-2CDC1364E1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Definitions – Elements and Relationships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28A426-5FA8-4BD4-94FC-98F0DED0A9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/>
            <a:r>
              <a:rPr lang="en-US" dirty="0"/>
              <a:t>Example</a:t>
            </a:r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304F69-8D83-45E6-9877-EEAFC7B7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410" y="3267279"/>
            <a:ext cx="7868579" cy="146928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903160A-6F4D-4444-B38C-ED38AF6706CC}"/>
              </a:ext>
            </a:extLst>
          </p:cNvPr>
          <p:cNvSpPr txBox="1"/>
          <p:nvPr/>
        </p:nvSpPr>
        <p:spPr bwMode="auto">
          <a:xfrm>
            <a:off x="2250270" y="5211549"/>
            <a:ext cx="1152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00B050"/>
                </a:solidFill>
                <a:latin typeface="Arial Narrow" pitchFamily="34" charset="0"/>
              </a:rPr>
              <a:t>Element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B4803DB-657E-4C28-9AB9-A46B9ACE6761}"/>
              </a:ext>
            </a:extLst>
          </p:cNvPr>
          <p:cNvSpPr txBox="1"/>
          <p:nvPr/>
        </p:nvSpPr>
        <p:spPr bwMode="auto">
          <a:xfrm>
            <a:off x="4914640" y="5211549"/>
            <a:ext cx="1152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rgbClr val="00B050"/>
                </a:solidFill>
                <a:latin typeface="Arial Narrow" pitchFamily="34" charset="0"/>
              </a:rPr>
              <a:t>Relation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FD1AA3D-3CDA-4934-9F4F-08B7A44F2D78}"/>
              </a:ext>
            </a:extLst>
          </p:cNvPr>
          <p:cNvCxnSpPr>
            <a:stCxn id="8" idx="0"/>
          </p:cNvCxnSpPr>
          <p:nvPr/>
        </p:nvCxnSpPr>
        <p:spPr>
          <a:xfrm flipV="1">
            <a:off x="2826350" y="4736566"/>
            <a:ext cx="0" cy="4749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AB7E51A-5699-4BAA-B2D7-A39C0425C4D4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490720" y="4059389"/>
            <a:ext cx="0" cy="11521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FE6EFB2-C0CA-4C6C-8C15-61B5B3C0356B}"/>
              </a:ext>
            </a:extLst>
          </p:cNvPr>
          <p:cNvSpPr txBox="1"/>
          <p:nvPr/>
        </p:nvSpPr>
        <p:spPr bwMode="auto">
          <a:xfrm>
            <a:off x="4879375" y="2023616"/>
            <a:ext cx="1152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latin typeface="Arial Narrow" pitchFamily="34" charset="0"/>
              </a:rPr>
              <a:t>Concepts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0C4075FF-1B79-4D6D-8C0D-213CD4D6E3A7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2610320" y="2392948"/>
            <a:ext cx="2845135" cy="9463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1FB0CE9-04D8-4DC6-8178-59A55CAA678F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5193941" y="2392948"/>
            <a:ext cx="261514" cy="15224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A25E291-37BC-4D7D-AB87-AA7FB4207409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5455455" y="2392948"/>
            <a:ext cx="1475465" cy="9463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0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C79AF-3BCF-40D0-9B28-2CDC1364E1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28A426-5FA8-4BD4-94FC-98F0DED0A9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CB0678D-5B3E-403C-91F6-CE447451357B}"/>
              </a:ext>
            </a:extLst>
          </p:cNvPr>
          <p:cNvSpPr/>
          <p:nvPr/>
        </p:nvSpPr>
        <p:spPr>
          <a:xfrm>
            <a:off x="666700" y="1764351"/>
            <a:ext cx="871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Model</a:t>
            </a:r>
            <a:br>
              <a:rPr lang="en-US" b="1" dirty="0"/>
            </a:br>
            <a:r>
              <a:rPr lang="en-US" dirty="0"/>
              <a:t>A collection of concepts in the context of the ArchiMate language structure.</a:t>
            </a:r>
          </a:p>
          <a:p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ArchiMate 3.0 §2.12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6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C79AF-3BCF-40D0-9B28-2CDC1364E1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Definitions - Model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28A426-5FA8-4BD4-94FC-98F0DED0A9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44C361-5884-48E0-94A2-8C63D1999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320" y="1800163"/>
            <a:ext cx="5020007" cy="47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11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687498D-369D-49DE-B6B1-438BBB2AB5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Definition - Models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820F350-8ACB-48D2-81FA-74DDB1AA52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Another example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C64EC0A-6B33-4623-88DE-3E03CB9A4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362" y="2052391"/>
            <a:ext cx="7896676" cy="46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2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9DEF761-FADE-412E-BF54-06E58CA46A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Definitions – ArchiMate Core Framework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5A45A0-9D6F-4301-99E4-F4B8B74C1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br>
              <a:rPr lang="en-US" dirty="0"/>
            </a:br>
            <a:endParaRPr lang="de-AT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EDEB019-C867-47A1-986F-FDD762BFC8DC}"/>
              </a:ext>
            </a:extLst>
          </p:cNvPr>
          <p:cNvSpPr/>
          <p:nvPr/>
        </p:nvSpPr>
        <p:spPr>
          <a:xfrm>
            <a:off x="594040" y="1230123"/>
            <a:ext cx="71379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ArchiMate Core Framework</a:t>
            </a:r>
          </a:p>
          <a:p>
            <a:br>
              <a:rPr lang="en-US" b="1" dirty="0"/>
            </a:br>
            <a:r>
              <a:rPr lang="en-US" dirty="0"/>
              <a:t>A reference structure used to classify elements of the ArchiMate</a:t>
            </a:r>
            <a:br>
              <a:rPr lang="en-US" dirty="0"/>
            </a:br>
            <a:r>
              <a:rPr lang="en-US" dirty="0"/>
              <a:t>language. It consists of three layers and three aspects.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ArchiMate 3.0 §2.1 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2180AEA-3D9F-44AD-B0A2-7FF5C2DA9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80" y="3348571"/>
            <a:ext cx="4934440" cy="3661262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AFB218F-E15F-4D9B-9B3B-A110B54A5A07}"/>
              </a:ext>
            </a:extLst>
          </p:cNvPr>
          <p:cNvSpPr/>
          <p:nvPr/>
        </p:nvSpPr>
        <p:spPr>
          <a:xfrm>
            <a:off x="2754340" y="4140681"/>
            <a:ext cx="3456480" cy="1296180"/>
          </a:xfrm>
          <a:prstGeom prst="rect">
            <a:avLst/>
          </a:prstGeom>
          <a:noFill/>
          <a:ln w="76200">
            <a:solidFill>
              <a:srgbClr val="009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 Narrow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87A221B-6C7C-4084-A1CE-A6529C4D57BC}"/>
              </a:ext>
            </a:extLst>
          </p:cNvPr>
          <p:cNvSpPr/>
          <p:nvPr/>
        </p:nvSpPr>
        <p:spPr>
          <a:xfrm>
            <a:off x="378010" y="6825167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009D3A"/>
                </a:solidFill>
              </a:rPr>
              <a:t>ArchiMate Core Framework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95A7BAC-F6DA-4243-A1E8-0CA73E70D9C4}"/>
              </a:ext>
            </a:extLst>
          </p:cNvPr>
          <p:cNvCxnSpPr>
            <a:stCxn id="11" idx="0"/>
          </p:cNvCxnSpPr>
          <p:nvPr/>
        </p:nvCxnSpPr>
        <p:spPr>
          <a:xfrm flipV="1">
            <a:off x="1880986" y="5436861"/>
            <a:ext cx="873354" cy="138830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364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CE988BE-0412-48ED-A6DA-6F87EAC84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Definitions – Aspects and Layers (1/2)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C56E41-C49F-4D1D-8FAD-32A9ACDFD6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br>
              <a:rPr lang="en-US" dirty="0"/>
            </a:br>
            <a:endParaRPr lang="de-AT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A7ABA71-06EE-45A2-9B62-A987686A8AC1}"/>
              </a:ext>
            </a:extLst>
          </p:cNvPr>
          <p:cNvSpPr/>
          <p:nvPr/>
        </p:nvSpPr>
        <p:spPr>
          <a:xfrm>
            <a:off x="666700" y="1442331"/>
            <a:ext cx="90544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Aspect</a:t>
            </a:r>
            <a:br>
              <a:rPr lang="en-US" b="1" dirty="0"/>
            </a:br>
            <a:r>
              <a:rPr lang="en-US" dirty="0"/>
              <a:t>Classification of elements based on layer-independent characteristics related to the concerns of different stakeholders. Used for positioning elements in the ArchiMate metamodel.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ArchiMate 3.0 §2.3</a:t>
            </a:r>
          </a:p>
          <a:p>
            <a:endParaRPr lang="en-US" dirty="0"/>
          </a:p>
          <a:p>
            <a:br>
              <a:rPr lang="en-US" dirty="0"/>
            </a:br>
            <a:r>
              <a:rPr lang="en-US" b="1" dirty="0">
                <a:solidFill>
                  <a:srgbClr val="00B050"/>
                </a:solidFill>
              </a:rPr>
              <a:t>Layer</a:t>
            </a:r>
            <a:br>
              <a:rPr lang="en-US" b="1" dirty="0"/>
            </a:br>
            <a:r>
              <a:rPr lang="en-US" dirty="0"/>
              <a:t>An abstraction of the ArchiMate framework at which an enterprise can be modeled. 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ArchiMate 3.0 §2.11 </a:t>
            </a:r>
            <a:endParaRPr lang="de-A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07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Enterprise Architecture Management mit </a:t>
            </a:r>
            <a:r>
              <a:rPr lang="de-DE" dirty="0" err="1"/>
              <a:t>ArchiMate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6671129-E62A-494E-A193-95837DA05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</p:spPr>
        <p:txBody>
          <a:bodyPr/>
          <a:lstStyle/>
          <a:p>
            <a:r>
              <a:rPr lang="de-DE" dirty="0"/>
              <a:t>Ein Beispiel zu den </a:t>
            </a:r>
            <a:r>
              <a:rPr lang="de-DE" dirty="0" err="1"/>
              <a:t>ArchiMate</a:t>
            </a:r>
            <a:r>
              <a:rPr lang="de-DE" dirty="0"/>
              <a:t> Core </a:t>
            </a:r>
            <a:r>
              <a:rPr lang="de-DE" dirty="0" err="1"/>
              <a:t>Layers</a:t>
            </a:r>
            <a:endParaRPr lang="de-D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D6FE03-457B-46B6-BCE0-542C798AB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51" r="72037" b="24269"/>
          <a:stretch/>
        </p:blipFill>
        <p:spPr>
          <a:xfrm>
            <a:off x="7434990" y="2822980"/>
            <a:ext cx="3258410" cy="3728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C7E8AA-06E4-48E7-A5A9-B57BCBB40A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9"/>
          <a:stretch/>
        </p:blipFill>
        <p:spPr>
          <a:xfrm>
            <a:off x="2106250" y="1588733"/>
            <a:ext cx="4248590" cy="566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70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Enterprise Architecture Management mit </a:t>
            </a:r>
            <a:r>
              <a:rPr lang="de-DE" dirty="0" err="1"/>
              <a:t>ArchiMate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6671129-E62A-494E-A193-95837DA05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</p:spPr>
        <p:txBody>
          <a:bodyPr/>
          <a:lstStyle/>
          <a:p>
            <a:r>
              <a:rPr lang="de-DE" dirty="0"/>
              <a:t>Ein Beispiel zu den </a:t>
            </a:r>
            <a:r>
              <a:rPr lang="de-DE" dirty="0" err="1"/>
              <a:t>ArchiMate</a:t>
            </a:r>
            <a:r>
              <a:rPr lang="de-DE" dirty="0"/>
              <a:t> Core </a:t>
            </a:r>
            <a:r>
              <a:rPr lang="de-DE" dirty="0" err="1"/>
              <a:t>Aspects</a:t>
            </a:r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423C8-918A-4F30-B354-00585A466BFC}"/>
              </a:ext>
            </a:extLst>
          </p:cNvPr>
          <p:cNvSpPr txBox="1"/>
          <p:nvPr/>
        </p:nvSpPr>
        <p:spPr bwMode="auto">
          <a:xfrm>
            <a:off x="1940289" y="5549390"/>
            <a:ext cx="8050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de-AT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Objekt</a:t>
            </a:r>
          </a:p>
          <a:p>
            <a:pPr algn="ctr"/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„Was?“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285E88-83BA-4875-89EE-74996030A7FF}"/>
              </a:ext>
            </a:extLst>
          </p:cNvPr>
          <p:cNvSpPr txBox="1"/>
          <p:nvPr/>
        </p:nvSpPr>
        <p:spPr bwMode="auto">
          <a:xfrm>
            <a:off x="3754157" y="5549390"/>
            <a:ext cx="740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de-AT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Verb</a:t>
            </a:r>
          </a:p>
          <a:p>
            <a:pPr algn="ctr"/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„Wie?“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083775-3166-4D46-B1B5-D28B3C229C8A}"/>
              </a:ext>
            </a:extLst>
          </p:cNvPr>
          <p:cNvSpPr txBox="1"/>
          <p:nvPr/>
        </p:nvSpPr>
        <p:spPr bwMode="auto">
          <a:xfrm>
            <a:off x="5477455" y="5549390"/>
            <a:ext cx="869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de-AT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Subjekt</a:t>
            </a:r>
          </a:p>
          <a:p>
            <a:pPr algn="ctr"/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„Wer?“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C2343D-7BB2-41A7-9B42-E612825F1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63" r="22704" b="79519"/>
          <a:stretch/>
        </p:blipFill>
        <p:spPr>
          <a:xfrm>
            <a:off x="1400646" y="6163159"/>
            <a:ext cx="5458264" cy="1213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11E371-CA44-4C70-849F-691E18018F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52" r="72037" b="45256"/>
          <a:stretch/>
        </p:blipFill>
        <p:spPr>
          <a:xfrm>
            <a:off x="7434990" y="2822980"/>
            <a:ext cx="3258410" cy="2419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93282D-6579-4386-80D1-84AB0AA98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12157" r="6609" b="58092"/>
          <a:stretch/>
        </p:blipFill>
        <p:spPr>
          <a:xfrm>
            <a:off x="1410691" y="3026371"/>
            <a:ext cx="5616780" cy="10771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4834B0-D8AD-4923-A1B7-9D0E9443A2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" t="57110" r="6298" b="13139"/>
          <a:stretch/>
        </p:blipFill>
        <p:spPr>
          <a:xfrm>
            <a:off x="1410691" y="4103561"/>
            <a:ext cx="5616780" cy="10771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45EFEB-16F4-4902-BC57-9BA626373FA8}"/>
              </a:ext>
            </a:extLst>
          </p:cNvPr>
          <p:cNvSpPr txBox="1"/>
          <p:nvPr/>
        </p:nvSpPr>
        <p:spPr bwMode="auto">
          <a:xfrm>
            <a:off x="2538310" y="1843188"/>
            <a:ext cx="478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AT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</a:t>
            </a:r>
            <a:endParaRPr lang="de-AT" sz="40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862BA7-FE44-4C64-9BE8-7E6B714729B4}"/>
              </a:ext>
            </a:extLst>
          </p:cNvPr>
          <p:cNvSpPr txBox="1"/>
          <p:nvPr/>
        </p:nvSpPr>
        <p:spPr bwMode="auto">
          <a:xfrm>
            <a:off x="3182417" y="1827799"/>
            <a:ext cx="29355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Strukturelemente werden mit eckigen Kanten dargestellt.</a:t>
            </a:r>
          </a:p>
          <a:p>
            <a:r>
              <a:rPr lang="de-AT" sz="1400" dirty="0" err="1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ArchiMate</a:t>
            </a:r>
            <a:r>
              <a:rPr lang="de-AT" sz="1400" dirty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 3.0 §3.9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8ADE65-7969-4085-B8C9-8173507EE336}"/>
              </a:ext>
            </a:extLst>
          </p:cNvPr>
          <p:cNvSpPr/>
          <p:nvPr/>
        </p:nvSpPr>
        <p:spPr>
          <a:xfrm>
            <a:off x="1300209" y="3004740"/>
            <a:ext cx="640080" cy="640080"/>
          </a:xfrm>
          <a:prstGeom prst="ellipse">
            <a:avLst/>
          </a:prstGeom>
          <a:solidFill>
            <a:schemeClr val="accent6">
              <a:alpha val="39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211B06-07EB-4BD5-947E-DCEC3161CCDB}"/>
              </a:ext>
            </a:extLst>
          </p:cNvPr>
          <p:cNvSpPr/>
          <p:nvPr/>
        </p:nvSpPr>
        <p:spPr>
          <a:xfrm>
            <a:off x="5271949" y="2990043"/>
            <a:ext cx="640080" cy="640080"/>
          </a:xfrm>
          <a:prstGeom prst="ellipse">
            <a:avLst/>
          </a:prstGeom>
          <a:solidFill>
            <a:schemeClr val="accent6">
              <a:alpha val="39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862CBD-CDF0-4F90-8BA4-EEBAEF7617FB}"/>
              </a:ext>
            </a:extLst>
          </p:cNvPr>
          <p:cNvSpPr/>
          <p:nvPr/>
        </p:nvSpPr>
        <p:spPr>
          <a:xfrm>
            <a:off x="1300209" y="4013459"/>
            <a:ext cx="640080" cy="640080"/>
          </a:xfrm>
          <a:prstGeom prst="ellipse">
            <a:avLst/>
          </a:prstGeom>
          <a:solidFill>
            <a:schemeClr val="accent6">
              <a:alpha val="39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 Narrow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B81EAE-BE82-4C2E-B834-716B34C3F5E5}"/>
              </a:ext>
            </a:extLst>
          </p:cNvPr>
          <p:cNvSpPr/>
          <p:nvPr/>
        </p:nvSpPr>
        <p:spPr>
          <a:xfrm>
            <a:off x="5271949" y="3998762"/>
            <a:ext cx="640080" cy="640080"/>
          </a:xfrm>
          <a:prstGeom prst="ellipse">
            <a:avLst/>
          </a:prstGeom>
          <a:solidFill>
            <a:schemeClr val="accent6">
              <a:alpha val="39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2" grpId="0"/>
      <p:bldP spid="12" grpId="1"/>
      <p:bldP spid="18" grpId="0"/>
      <p:bldP spid="18" grpId="1"/>
      <p:bldP spid="4" grpId="0" animBg="1"/>
      <p:bldP spid="4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E0C0021-93A1-4CAD-A54B-F70597A7E3E3}"/>
              </a:ext>
            </a:extLst>
          </p:cNvPr>
          <p:cNvSpPr txBox="1"/>
          <p:nvPr/>
        </p:nvSpPr>
        <p:spPr bwMode="auto">
          <a:xfrm>
            <a:off x="3182417" y="1827799"/>
            <a:ext cx="29355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Verhaltenselemente werden mit runden Ecken dargestellt.</a:t>
            </a:r>
          </a:p>
          <a:p>
            <a:r>
              <a:rPr lang="de-AT" sz="1400" dirty="0" err="1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ArchiMate</a:t>
            </a:r>
            <a:r>
              <a:rPr lang="de-AT" sz="1400" dirty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 3.0 §3.9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Enterprise Architecture Management mit </a:t>
            </a:r>
            <a:r>
              <a:rPr lang="de-DE" dirty="0" err="1"/>
              <a:t>ArchiMate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6671129-E62A-494E-A193-95837DA05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</p:spPr>
        <p:txBody>
          <a:bodyPr/>
          <a:lstStyle/>
          <a:p>
            <a:r>
              <a:rPr lang="de-DE" dirty="0"/>
              <a:t>Ein Beispiel zu den </a:t>
            </a:r>
            <a:r>
              <a:rPr lang="de-DE" dirty="0" err="1"/>
              <a:t>ArchiMate</a:t>
            </a:r>
            <a:r>
              <a:rPr lang="de-DE" dirty="0"/>
              <a:t> Core </a:t>
            </a:r>
            <a:r>
              <a:rPr lang="de-DE" dirty="0" err="1"/>
              <a:t>Aspects</a:t>
            </a:r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423C8-918A-4F30-B354-00585A466BFC}"/>
              </a:ext>
            </a:extLst>
          </p:cNvPr>
          <p:cNvSpPr txBox="1"/>
          <p:nvPr/>
        </p:nvSpPr>
        <p:spPr bwMode="auto">
          <a:xfrm>
            <a:off x="1940289" y="5549390"/>
            <a:ext cx="8050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de-AT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Objekt</a:t>
            </a:r>
          </a:p>
          <a:p>
            <a:pPr algn="ctr"/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„Was?“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285E88-83BA-4875-89EE-74996030A7FF}"/>
              </a:ext>
            </a:extLst>
          </p:cNvPr>
          <p:cNvSpPr txBox="1"/>
          <p:nvPr/>
        </p:nvSpPr>
        <p:spPr bwMode="auto">
          <a:xfrm>
            <a:off x="3754157" y="5549390"/>
            <a:ext cx="740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de-AT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Verb</a:t>
            </a:r>
          </a:p>
          <a:p>
            <a:pPr algn="ctr"/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„Wie?“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083775-3166-4D46-B1B5-D28B3C229C8A}"/>
              </a:ext>
            </a:extLst>
          </p:cNvPr>
          <p:cNvSpPr txBox="1"/>
          <p:nvPr/>
        </p:nvSpPr>
        <p:spPr bwMode="auto">
          <a:xfrm>
            <a:off x="5477455" y="5549390"/>
            <a:ext cx="869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de-AT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Subjekt</a:t>
            </a:r>
          </a:p>
          <a:p>
            <a:pPr algn="ctr"/>
            <a:r>
              <a:rPr lang="de-AT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„Wer?“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C2343D-7BB2-41A7-9B42-E612825F1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63" r="22704" b="79519"/>
          <a:stretch/>
        </p:blipFill>
        <p:spPr>
          <a:xfrm>
            <a:off x="1400646" y="6163159"/>
            <a:ext cx="5458264" cy="1213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11E371-CA44-4C70-849F-691E18018F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52" r="72037" b="45256"/>
          <a:stretch/>
        </p:blipFill>
        <p:spPr>
          <a:xfrm>
            <a:off x="7434990" y="2822980"/>
            <a:ext cx="3258410" cy="2419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93282D-6579-4386-80D1-84AB0AA98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12157" r="6609" b="58092"/>
          <a:stretch/>
        </p:blipFill>
        <p:spPr>
          <a:xfrm>
            <a:off x="1410691" y="3026371"/>
            <a:ext cx="5616780" cy="10771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4834B0-D8AD-4923-A1B7-9D0E9443A2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" t="57110" r="6298" b="13139"/>
          <a:stretch/>
        </p:blipFill>
        <p:spPr>
          <a:xfrm>
            <a:off x="1410691" y="4103561"/>
            <a:ext cx="5616780" cy="10771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45EFEB-16F4-4902-BC57-9BA626373FA8}"/>
              </a:ext>
            </a:extLst>
          </p:cNvPr>
          <p:cNvSpPr txBox="1"/>
          <p:nvPr/>
        </p:nvSpPr>
        <p:spPr bwMode="auto">
          <a:xfrm>
            <a:off x="2538310" y="1843188"/>
            <a:ext cx="478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AT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</a:t>
            </a:r>
            <a:endParaRPr lang="de-AT" sz="40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8C55CD-8F4F-4204-B819-0ED2ACDC9180}"/>
              </a:ext>
            </a:extLst>
          </p:cNvPr>
          <p:cNvSpPr/>
          <p:nvPr/>
        </p:nvSpPr>
        <p:spPr>
          <a:xfrm>
            <a:off x="3286079" y="3004740"/>
            <a:ext cx="640080" cy="640080"/>
          </a:xfrm>
          <a:prstGeom prst="ellipse">
            <a:avLst/>
          </a:prstGeom>
          <a:solidFill>
            <a:schemeClr val="accent6">
              <a:alpha val="39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21B110-5BCE-42D3-8D06-4409B5965917}"/>
              </a:ext>
            </a:extLst>
          </p:cNvPr>
          <p:cNvSpPr/>
          <p:nvPr/>
        </p:nvSpPr>
        <p:spPr>
          <a:xfrm>
            <a:off x="3286079" y="4016556"/>
            <a:ext cx="640080" cy="640080"/>
          </a:xfrm>
          <a:prstGeom prst="ellipse">
            <a:avLst/>
          </a:prstGeom>
          <a:solidFill>
            <a:schemeClr val="accent6">
              <a:alpha val="39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FDFDE7B-6E3A-4740-AF62-87C0D16C0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281"/>
            <a:ext cx="10693400" cy="5779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9D8BF4-763C-4EAA-B758-C217B627A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Agenda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C2AA1C5-271D-4F11-8057-98B61EEA1719}"/>
              </a:ext>
            </a:extLst>
          </p:cNvPr>
          <p:cNvSpPr txBox="1"/>
          <p:nvPr/>
        </p:nvSpPr>
        <p:spPr>
          <a:xfrm>
            <a:off x="810070" y="2268421"/>
            <a:ext cx="8911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4400" dirty="0" err="1">
                <a:solidFill>
                  <a:schemeClr val="bg1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Introduction</a:t>
            </a:r>
            <a:endParaRPr lang="de-AT" sz="4400" dirty="0">
              <a:solidFill>
                <a:schemeClr val="bg1"/>
              </a:solidFill>
              <a:latin typeface="Bradley Hand ITC" panose="03070402050302030203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4400" dirty="0" err="1">
                <a:solidFill>
                  <a:schemeClr val="bg1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Definitions</a:t>
            </a:r>
            <a:endParaRPr lang="de-AT" sz="4400" dirty="0">
              <a:solidFill>
                <a:schemeClr val="bg1"/>
              </a:solidFill>
              <a:latin typeface="Bradley Hand ITC" panose="03070402050302030203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82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Enterprise Architecture Management mit </a:t>
            </a:r>
            <a:r>
              <a:rPr lang="de-DE" dirty="0" err="1"/>
              <a:t>ArchiMate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6671129-E62A-494E-A193-95837DA05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</p:spPr>
        <p:txBody>
          <a:bodyPr/>
          <a:lstStyle/>
          <a:p>
            <a:r>
              <a:rPr lang="de-DE" dirty="0"/>
              <a:t>Das vollständige </a:t>
            </a:r>
            <a:r>
              <a:rPr lang="de-DE" dirty="0" err="1"/>
              <a:t>ArchiMate</a:t>
            </a:r>
            <a:r>
              <a:rPr lang="de-DE" dirty="0"/>
              <a:t> Rahmenwerk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84BF6-EDBA-47A4-A448-00410F886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54" y="1864963"/>
            <a:ext cx="6450361" cy="4837771"/>
          </a:xfrm>
          <a:prstGeom prst="rect">
            <a:avLst/>
          </a:prstGeom>
        </p:spPr>
      </p:pic>
      <p:sp>
        <p:nvSpPr>
          <p:cNvPr id="6" name="Textfeld 3">
            <a:extLst>
              <a:ext uri="{FF2B5EF4-FFF2-40B4-BE49-F238E27FC236}">
                <a16:creationId xmlns:a16="http://schemas.microsoft.com/office/drawing/2014/main" id="{B728EACA-86F8-4E1A-B6BA-93F57DB97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852" y="7144521"/>
            <a:ext cx="3714724" cy="2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/>
          <a:p>
            <a:pPr algn="r"/>
            <a:r>
              <a:rPr lang="de-AT" altLang="de-DE" sz="1200" dirty="0">
                <a:latin typeface="+mn-lt"/>
              </a:rPr>
              <a:t>Source: http://pubs.opengroup.org/architecture/archimate3-doc/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28276-9311-46C4-90AC-FC8799758D6B}"/>
              </a:ext>
            </a:extLst>
          </p:cNvPr>
          <p:cNvSpPr txBox="1"/>
          <p:nvPr/>
        </p:nvSpPr>
        <p:spPr bwMode="auto">
          <a:xfrm>
            <a:off x="7491205" y="1953345"/>
            <a:ext cx="2935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Motivationselemente </a:t>
            </a:r>
          </a:p>
          <a:p>
            <a:r>
              <a:rPr lang="de-A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(außer Value &amp; </a:t>
            </a:r>
            <a:r>
              <a:rPr lang="de-A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Meaning</a:t>
            </a:r>
            <a:r>
              <a:rPr lang="de-A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) werden mit diagonalen Ecken dargestellt.</a:t>
            </a:r>
          </a:p>
          <a:p>
            <a:r>
              <a:rPr lang="de-AT" sz="1400" dirty="0" err="1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ArchiMate</a:t>
            </a:r>
            <a:r>
              <a:rPr lang="de-AT" sz="1400" dirty="0">
                <a:solidFill>
                  <a:schemeClr val="bg1">
                    <a:lumMod val="75000"/>
                  </a:schemeClr>
                </a:solidFill>
                <a:latin typeface="Arial Narrow" pitchFamily="34" charset="0"/>
              </a:rPr>
              <a:t> 3.0 §3.9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F2FAEE-EF4E-452A-BAAE-B77B045833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765" r="72732" b="39862"/>
          <a:stretch/>
        </p:blipFill>
        <p:spPr>
          <a:xfrm>
            <a:off x="7651020" y="3282771"/>
            <a:ext cx="1800250" cy="7859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566ABF3-9940-4FEC-8F3A-7D1045BF677D}"/>
              </a:ext>
            </a:extLst>
          </p:cNvPr>
          <p:cNvSpPr/>
          <p:nvPr/>
        </p:nvSpPr>
        <p:spPr>
          <a:xfrm>
            <a:off x="7507000" y="3086877"/>
            <a:ext cx="640080" cy="640080"/>
          </a:xfrm>
          <a:prstGeom prst="ellipse">
            <a:avLst/>
          </a:prstGeom>
          <a:solidFill>
            <a:schemeClr val="accent6">
              <a:alpha val="39000"/>
            </a:schemeClr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 Narrow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F94B02-2755-4207-8C88-CFD4CD74CE64}"/>
              </a:ext>
            </a:extLst>
          </p:cNvPr>
          <p:cNvSpPr txBox="1"/>
          <p:nvPr/>
        </p:nvSpPr>
        <p:spPr bwMode="auto">
          <a:xfrm>
            <a:off x="6850627" y="1968734"/>
            <a:ext cx="478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de-AT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</a:t>
            </a:r>
            <a:endParaRPr lang="de-AT" sz="40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2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Enterprise Architecture Management mit </a:t>
            </a:r>
            <a:r>
              <a:rPr lang="de-DE" dirty="0" err="1"/>
              <a:t>ArchiMate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6671129-E62A-494E-A193-95837DA05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700" y="1009424"/>
            <a:ext cx="9059240" cy="413753"/>
          </a:xfrm>
        </p:spPr>
        <p:txBody>
          <a:bodyPr/>
          <a:lstStyle/>
          <a:p>
            <a:r>
              <a:rPr lang="de-DE" dirty="0"/>
              <a:t>Übersicht aller </a:t>
            </a:r>
            <a:r>
              <a:rPr lang="de-DE" dirty="0" err="1"/>
              <a:t>ArchiMate</a:t>
            </a:r>
            <a:r>
              <a:rPr lang="de-DE" dirty="0"/>
              <a:t> Elements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5F237-BBFA-40AC-A89A-81ADC5409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00" y="1984391"/>
            <a:ext cx="4896030" cy="53601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FC537D-C411-45AF-BE5F-FDFC9C15AE7B}"/>
              </a:ext>
            </a:extLst>
          </p:cNvPr>
          <p:cNvSpPr/>
          <p:nvPr/>
        </p:nvSpPr>
        <p:spPr>
          <a:xfrm>
            <a:off x="666700" y="1646657"/>
            <a:ext cx="4896030" cy="337734"/>
          </a:xfrm>
          <a:prstGeom prst="rect">
            <a:avLst/>
          </a:prstGeom>
          <a:solidFill>
            <a:schemeClr val="bg1">
              <a:alpha val="39000"/>
            </a:schemeClr>
          </a:solidFill>
          <a:ln w="19050">
            <a:solidFill>
              <a:srgbClr val="D0D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ArchiMate</a:t>
            </a: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Core Elements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D67B9F-E82F-4B19-AD0F-D19B7814F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291" y="1984391"/>
            <a:ext cx="3959409" cy="45434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A67D612-87F0-4660-A7CB-1CEF8C623CA8}"/>
              </a:ext>
            </a:extLst>
          </p:cNvPr>
          <p:cNvSpPr/>
          <p:nvPr/>
        </p:nvSpPr>
        <p:spPr>
          <a:xfrm>
            <a:off x="5706750" y="1646657"/>
            <a:ext cx="4362356" cy="337734"/>
          </a:xfrm>
          <a:prstGeom prst="rect">
            <a:avLst/>
          </a:prstGeom>
          <a:solidFill>
            <a:schemeClr val="bg1">
              <a:alpha val="39000"/>
            </a:schemeClr>
          </a:solidFill>
          <a:ln w="19050">
            <a:solidFill>
              <a:srgbClr val="D0D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ArchiMate</a:t>
            </a:r>
            <a:r>
              <a:rPr lang="de-A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Additional Elements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B67F5-190C-48E7-B4B9-0BF67C7280B2}"/>
              </a:ext>
            </a:extLst>
          </p:cNvPr>
          <p:cNvSpPr/>
          <p:nvPr/>
        </p:nvSpPr>
        <p:spPr>
          <a:xfrm>
            <a:off x="8207348" y="3323675"/>
            <a:ext cx="950417" cy="473590"/>
          </a:xfrm>
          <a:prstGeom prst="rect">
            <a:avLst/>
          </a:prstGeom>
          <a:noFill/>
          <a:ln w="28575">
            <a:solidFill>
              <a:srgbClr val="E30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 Narrow" pitchFamily="34" charset="0"/>
            </a:endParaRPr>
          </a:p>
        </p:txBody>
      </p:sp>
      <p:sp>
        <p:nvSpPr>
          <p:cNvPr id="13" name="Textfeld 3">
            <a:extLst>
              <a:ext uri="{FF2B5EF4-FFF2-40B4-BE49-F238E27FC236}">
                <a16:creationId xmlns:a16="http://schemas.microsoft.com/office/drawing/2014/main" id="{A805A986-FB42-44CD-86CC-E5C820E5B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852" y="7144521"/>
            <a:ext cx="3714724" cy="2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/>
          <a:p>
            <a:pPr algn="r"/>
            <a:r>
              <a:rPr lang="de-AT" altLang="de-DE" sz="1200" dirty="0">
                <a:latin typeface="+mn-lt"/>
              </a:rPr>
              <a:t>Source: http://pubs.opengroup.org/architecture/archimate3-doc/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053DA-FE55-4CF0-B730-FA7D255BDABB}"/>
              </a:ext>
            </a:extLst>
          </p:cNvPr>
          <p:cNvSpPr/>
          <p:nvPr/>
        </p:nvSpPr>
        <p:spPr>
          <a:xfrm>
            <a:off x="8207348" y="2449111"/>
            <a:ext cx="950417" cy="473590"/>
          </a:xfrm>
          <a:prstGeom prst="rect">
            <a:avLst/>
          </a:prstGeom>
          <a:noFill/>
          <a:ln w="28575">
            <a:solidFill>
              <a:srgbClr val="E30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 Narrow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799ABA-62BF-4F13-A67A-1E78F7A9394C}"/>
              </a:ext>
            </a:extLst>
          </p:cNvPr>
          <p:cNvSpPr/>
          <p:nvPr/>
        </p:nvSpPr>
        <p:spPr>
          <a:xfrm>
            <a:off x="6105391" y="5574893"/>
            <a:ext cx="950417" cy="473590"/>
          </a:xfrm>
          <a:prstGeom prst="rect">
            <a:avLst/>
          </a:prstGeom>
          <a:noFill/>
          <a:ln w="28575">
            <a:solidFill>
              <a:srgbClr val="E30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 Narrow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E5C11E-A1DF-49FB-A974-23861C7896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44" t="77689" r="48707"/>
          <a:stretch/>
        </p:blipFill>
        <p:spPr>
          <a:xfrm>
            <a:off x="8261895" y="5727458"/>
            <a:ext cx="864120" cy="11959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B16542-CA91-4882-9D6C-C6ADE89C4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20" t="92445" r="1291" b="-26"/>
          <a:stretch/>
        </p:blipFill>
        <p:spPr>
          <a:xfrm>
            <a:off x="6172274" y="6517011"/>
            <a:ext cx="1482986" cy="40639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87CC12A-4927-43A2-AEBA-D83CE091DAF0}"/>
              </a:ext>
            </a:extLst>
          </p:cNvPr>
          <p:cNvSpPr/>
          <p:nvPr/>
        </p:nvSpPr>
        <p:spPr>
          <a:xfrm>
            <a:off x="2322280" y="6156961"/>
            <a:ext cx="864120" cy="115216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 Narrow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5B0748-BE0F-4DF1-B417-F086FDA2ED06}"/>
              </a:ext>
            </a:extLst>
          </p:cNvPr>
          <p:cNvSpPr/>
          <p:nvPr/>
        </p:nvSpPr>
        <p:spPr>
          <a:xfrm>
            <a:off x="3978510" y="6949070"/>
            <a:ext cx="1512210" cy="39546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A582E5C-279D-47B8-9D09-E33000F4E1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Test </a:t>
            </a:r>
            <a:r>
              <a:rPr lang="de-AT" dirty="0" err="1"/>
              <a:t>Yourself</a:t>
            </a:r>
            <a:r>
              <a:rPr lang="de-AT" dirty="0"/>
              <a:t> Question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9F979A-EA26-4D91-A3C4-C8DC3216D8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F51DAF-2055-4992-B2DA-CA2DA8131F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9D3A"/>
                </a:solidFill>
              </a:rPr>
              <a:t>Which of these describes a stakeholder?</a:t>
            </a:r>
          </a:p>
          <a:p>
            <a:pPr marL="0" indent="0">
              <a:buNone/>
            </a:pPr>
            <a:endParaRPr lang="en-US" sz="2800" dirty="0"/>
          </a:p>
          <a:p>
            <a:pPr>
              <a:buAutoNum type="alphaUcPeriod"/>
            </a:pPr>
            <a:r>
              <a:rPr lang="en-US" sz="2800" dirty="0"/>
              <a:t>A person or group that has a concern about a system</a:t>
            </a:r>
          </a:p>
          <a:p>
            <a:pPr>
              <a:buAutoNum type="alphaUcPeriod"/>
            </a:pPr>
            <a:r>
              <a:rPr lang="en-US" sz="2800" dirty="0"/>
              <a:t>A stockholder who owns shares to the </a:t>
            </a:r>
            <a:r>
              <a:rPr lang="en-US" sz="2800" dirty="0" err="1"/>
              <a:t>organisation</a:t>
            </a:r>
            <a:endParaRPr lang="en-US" sz="2800" dirty="0"/>
          </a:p>
          <a:p>
            <a:pPr>
              <a:buAutoNum type="alphaUcPeriod"/>
            </a:pPr>
            <a:r>
              <a:rPr lang="en-US" sz="2800" dirty="0"/>
              <a:t>The company executives</a:t>
            </a:r>
          </a:p>
          <a:p>
            <a:pPr>
              <a:buAutoNum type="alphaUcPeriod"/>
            </a:pPr>
            <a:r>
              <a:rPr lang="en-US" sz="2800" dirty="0"/>
              <a:t>All members of the </a:t>
            </a:r>
            <a:r>
              <a:rPr lang="en-US" sz="2800" dirty="0" err="1"/>
              <a:t>organisation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3823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976D5F6-D613-4D49-AE2D-3B35B5FB75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Test </a:t>
            </a:r>
            <a:r>
              <a:rPr lang="de-AT" dirty="0" err="1"/>
              <a:t>Yourself</a:t>
            </a:r>
            <a:r>
              <a:rPr lang="de-AT" dirty="0"/>
              <a:t> Question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1F0333F-1720-4C92-B57F-EAA40324EE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45D201F-AA5B-4070-B4D9-1D6D5D1B34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9D3A"/>
                </a:solidFill>
              </a:rPr>
              <a:t>Complete the sentence. The different layers of Enterprise Architectures that can be modeled with the ArchiMate language include business,</a:t>
            </a:r>
          </a:p>
          <a:p>
            <a:pPr marL="0" indent="0">
              <a:buNone/>
            </a:pPr>
            <a:endParaRPr lang="en-US" sz="2800" dirty="0"/>
          </a:p>
          <a:p>
            <a:pPr>
              <a:buAutoNum type="alphaUcPeriod"/>
            </a:pPr>
            <a:r>
              <a:rPr lang="en-US" sz="2800" dirty="0"/>
              <a:t>application, and technology</a:t>
            </a:r>
          </a:p>
          <a:p>
            <a:pPr>
              <a:buAutoNum type="alphaUcPeriod"/>
            </a:pPr>
            <a:r>
              <a:rPr lang="en-US" sz="2800" dirty="0"/>
              <a:t>capability, and course of action</a:t>
            </a:r>
          </a:p>
          <a:p>
            <a:pPr>
              <a:buAutoNum type="alphaUcPeriod"/>
            </a:pPr>
            <a:r>
              <a:rPr lang="en-US" sz="2800" dirty="0"/>
              <a:t>motivation, and strategy</a:t>
            </a:r>
          </a:p>
          <a:p>
            <a:pPr>
              <a:buAutoNum type="alphaUcPeriod"/>
            </a:pPr>
            <a:r>
              <a:rPr lang="en-US" sz="2800" dirty="0"/>
              <a:t>passive structure, and </a:t>
            </a:r>
            <a:r>
              <a:rPr lang="en-US" sz="2800" dirty="0" err="1"/>
              <a:t>behaviour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4769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00FFC87-F3DA-4BAF-8D8A-1477D8FED1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Test </a:t>
            </a:r>
            <a:r>
              <a:rPr lang="de-AT" dirty="0" err="1"/>
              <a:t>Yourself</a:t>
            </a:r>
            <a:r>
              <a:rPr lang="de-AT" dirty="0"/>
              <a:t> Question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D18F5C8-206D-4212-86A6-9A04D3AE6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3D5595-C5A0-4BD6-B709-1791C65697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9D3A"/>
                </a:solidFill>
              </a:rPr>
              <a:t>Which of the following best describes the ArchiMate language?</a:t>
            </a:r>
          </a:p>
          <a:p>
            <a:endParaRPr lang="en-US" dirty="0"/>
          </a:p>
          <a:p>
            <a:pPr>
              <a:buFont typeface="+mj-lt"/>
              <a:buAutoNum type="alphaUcPeriod"/>
            </a:pPr>
            <a:r>
              <a:rPr lang="en-US" sz="2800" dirty="0"/>
              <a:t>It provides a uniform representation for diagrams describing enterprise architecture</a:t>
            </a:r>
          </a:p>
          <a:p>
            <a:pPr>
              <a:buFont typeface="+mj-lt"/>
              <a:buAutoNum type="alphaUcPeriod"/>
            </a:pPr>
            <a:r>
              <a:rPr lang="en-US" sz="2800" dirty="0"/>
              <a:t>It includes an integrated approach for describing and visualizing different architecture domains and the relationships between them</a:t>
            </a:r>
          </a:p>
          <a:p>
            <a:pPr>
              <a:buFont typeface="+mj-lt"/>
              <a:buAutoNum type="alphaUcPeriod"/>
            </a:pPr>
            <a:r>
              <a:rPr lang="en-US" sz="2800" dirty="0"/>
              <a:t>It represents enterprise architectures as they change over time</a:t>
            </a:r>
          </a:p>
          <a:p>
            <a:pPr>
              <a:buFont typeface="+mj-lt"/>
              <a:buAutoNum type="alphaUcPeriod"/>
            </a:pPr>
            <a:r>
              <a:rPr lang="en-US" sz="2800" dirty="0"/>
              <a:t>It addresses different stakeholders</a:t>
            </a:r>
          </a:p>
          <a:p>
            <a:pPr>
              <a:buFont typeface="+mj-lt"/>
              <a:buAutoNum type="alphaUcPeriod"/>
            </a:pPr>
            <a:r>
              <a:rPr lang="en-US" sz="2800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106448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12FFB9-2403-4A28-9135-5CBB52540C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Test </a:t>
            </a:r>
            <a:r>
              <a:rPr lang="de-AT" dirty="0" err="1"/>
              <a:t>Yourself</a:t>
            </a:r>
            <a:r>
              <a:rPr lang="de-AT" dirty="0"/>
              <a:t> Question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61251B-EECF-484F-B5FB-3154CB126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3E02EA1-0704-4932-84C7-D2E558293E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Which layers does the ArchiMate consist of?</a:t>
            </a:r>
          </a:p>
          <a:p>
            <a:pPr marL="0" indent="0">
              <a:buNone/>
            </a:pPr>
            <a:endParaRPr lang="en-US" sz="2800" dirty="0"/>
          </a:p>
          <a:p>
            <a:pPr>
              <a:buAutoNum type="alphaUcPeriod"/>
            </a:pPr>
            <a:r>
              <a:rPr lang="en-US" sz="2800" dirty="0"/>
              <a:t>Strategy, Business, Application, Technology, Physical, Implementation and Migration</a:t>
            </a:r>
          </a:p>
          <a:p>
            <a:pPr>
              <a:buAutoNum type="alphaUcPeriod"/>
            </a:pPr>
            <a:r>
              <a:rPr lang="en-US" sz="2800" dirty="0"/>
              <a:t>Business, Application, Technology, Motivation, Implementation and Migration</a:t>
            </a:r>
          </a:p>
          <a:p>
            <a:pPr>
              <a:buAutoNum type="alphaUcPeriod"/>
            </a:pPr>
            <a:r>
              <a:rPr lang="en-US" sz="2800" dirty="0"/>
              <a:t>Business, Application, Technology</a:t>
            </a:r>
          </a:p>
          <a:p>
            <a:pPr>
              <a:buAutoNum type="alphaUcPeriod"/>
            </a:pPr>
            <a:r>
              <a:rPr lang="en-US" sz="2800" dirty="0"/>
              <a:t>Active, </a:t>
            </a:r>
            <a:r>
              <a:rPr lang="en-US" sz="2800" dirty="0" err="1"/>
              <a:t>Behaviour</a:t>
            </a:r>
            <a:r>
              <a:rPr lang="en-US" sz="2800" dirty="0"/>
              <a:t>, Passive</a:t>
            </a:r>
          </a:p>
        </p:txBody>
      </p:sp>
    </p:spTree>
    <p:extLst>
      <p:ext uri="{BB962C8B-B14F-4D97-AF65-F5344CB8AC3E}">
        <p14:creationId xmlns:p14="http://schemas.microsoft.com/office/powerpoint/2010/main" val="1443315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D3D86-D050-4DBC-B93C-A67952731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Strategy &amp; Motivation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348497-80B9-4442-B23A-9B5E369687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B23AE5-2BC3-4066-9870-81146FE1E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30" y="1876402"/>
            <a:ext cx="5894892" cy="4717843"/>
          </a:xfrm>
          <a:prstGeom prst="rect">
            <a:avLst/>
          </a:prstGeom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FE35C308-6576-4CF8-B1E6-B264E65BDCDD}"/>
              </a:ext>
            </a:extLst>
          </p:cNvPr>
          <p:cNvSpPr/>
          <p:nvPr/>
        </p:nvSpPr>
        <p:spPr>
          <a:xfrm rot="5400000">
            <a:off x="6082784" y="245595"/>
            <a:ext cx="936130" cy="3560459"/>
          </a:xfrm>
          <a:prstGeom prst="downArrow">
            <a:avLst/>
          </a:prstGeom>
          <a:solidFill>
            <a:schemeClr val="accent2">
              <a:alpha val="39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D3CAA67-CB75-4ADE-B0BE-9EE6FDA14D2D}"/>
              </a:ext>
            </a:extLst>
          </p:cNvPr>
          <p:cNvSpPr/>
          <p:nvPr/>
        </p:nvSpPr>
        <p:spPr>
          <a:xfrm>
            <a:off x="89970" y="6949508"/>
            <a:ext cx="53467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Source: https://pubs.opengroup.org/architecture/archimate3-doc/apdxd.html</a:t>
            </a:r>
          </a:p>
        </p:txBody>
      </p:sp>
    </p:spTree>
    <p:extLst>
      <p:ext uri="{BB962C8B-B14F-4D97-AF65-F5344CB8AC3E}">
        <p14:creationId xmlns:p14="http://schemas.microsoft.com/office/powerpoint/2010/main" val="102767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EC2D0-A885-4A7A-802D-5A58E9C60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426" y="716756"/>
            <a:ext cx="7182872" cy="609742"/>
          </a:xfrm>
        </p:spPr>
        <p:txBody>
          <a:bodyPr/>
          <a:lstStyle/>
          <a:p>
            <a:r>
              <a:rPr lang="en-GB" dirty="0"/>
              <a:t>Assignment 3 – </a:t>
            </a:r>
            <a:br>
              <a:rPr lang="en-GB" dirty="0"/>
            </a:br>
            <a:r>
              <a:rPr lang="en-GB" dirty="0"/>
              <a:t>Define your architecture vision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6FCBEF-20F7-4BC7-AC53-1DE7AB10D3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6090" y="2240649"/>
            <a:ext cx="9501220" cy="39883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Having defined a course of action, now the team has to work on the architecture vision. Envision a target architecture that addresses the problem you are intended to solve. Make sure that your vision addresses the stakeholder concerns and objectives.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Find an appropriate method to communicate your architecture vision. Hint: Check TOGAF (Phase A: Architecture Vision, </a:t>
            </a:r>
            <a:r>
              <a:rPr lang="en-US" dirty="0">
                <a:hlinkClick r:id="rId3"/>
              </a:rPr>
              <a:t>https://pubs.opengroup.org/architecture/togaf91-doc/arch/chap07.html</a:t>
            </a:r>
            <a:r>
              <a:rPr lang="en-US" dirty="0"/>
              <a:t>) to better understand the requirements in this phase of your EA challenge.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A3307E-9919-44E2-8F0D-1AF8D5A4B9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D163BE57-A0EF-4F52-B02C-0E001943088E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4ED1AE6-4C81-4746-AD63-B69507CB9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7" b="100000" l="9524" r="8952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020" y="335400"/>
            <a:ext cx="1920406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8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F6B99-21A1-4123-9AE4-C401FF41F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Architecture?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D251156-21EF-4D32-9B6F-D6637520EC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829" y="2539047"/>
            <a:ext cx="9059240" cy="2483167"/>
          </a:xfrm>
        </p:spPr>
        <p:txBody>
          <a:bodyPr/>
          <a:lstStyle/>
          <a:p>
            <a:pPr algn="ctr"/>
            <a:r>
              <a:rPr lang="en-US" sz="2800" i="1" dirty="0"/>
              <a:t>“The fundamental concepts or properties of a</a:t>
            </a:r>
          </a:p>
          <a:p>
            <a:pPr algn="ctr"/>
            <a:r>
              <a:rPr lang="en-US" sz="2800" i="1" dirty="0"/>
              <a:t>system in its environment embodied in its</a:t>
            </a:r>
          </a:p>
          <a:p>
            <a:pPr algn="ctr"/>
            <a:r>
              <a:rPr lang="en-US" sz="2800" i="1" dirty="0"/>
              <a:t>elements, relationships, and in the principles</a:t>
            </a:r>
          </a:p>
          <a:p>
            <a:pPr algn="ctr"/>
            <a:r>
              <a:rPr lang="en-US" sz="2800" i="1" dirty="0"/>
              <a:t>of its design and evolution.”</a:t>
            </a:r>
            <a:endParaRPr lang="de-AT" sz="2800" i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CAE9F7-320C-4D51-BAB1-92CA633529B3}"/>
              </a:ext>
            </a:extLst>
          </p:cNvPr>
          <p:cNvSpPr txBox="1"/>
          <p:nvPr/>
        </p:nvSpPr>
        <p:spPr bwMode="auto">
          <a:xfrm>
            <a:off x="11699" y="6949071"/>
            <a:ext cx="98653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itchFamily="34" charset="0"/>
              </a:rPr>
              <a:t>Source: ISO/IEC/IEEE 42010: 2011 Systems and software engineering — Architecture description </a:t>
            </a:r>
            <a:endParaRPr lang="de-AT" sz="1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3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F6B99-21A1-4123-9AE4-C401FF41F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an Enterprise Architecture?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C9BBDA-C926-44AB-8B34-8F00EB597C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872C5C4-299F-464C-AA20-BAE88D8E92BB}"/>
              </a:ext>
            </a:extLst>
          </p:cNvPr>
          <p:cNvSpPr txBox="1"/>
          <p:nvPr/>
        </p:nvSpPr>
        <p:spPr bwMode="auto">
          <a:xfrm>
            <a:off x="666700" y="1764351"/>
            <a:ext cx="96486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itchFamily="34" charset="0"/>
              </a:rPr>
              <a:t>An enterprise architecture is typically developed because key people have </a:t>
            </a:r>
            <a:r>
              <a:rPr lang="en-US" sz="2800" b="1" dirty="0">
                <a:latin typeface="Arial Narrow" pitchFamily="34" charset="0"/>
              </a:rPr>
              <a:t>concerns that need to be addressed by the business and IT </a:t>
            </a:r>
            <a:r>
              <a:rPr lang="en-US" sz="2800" dirty="0">
                <a:latin typeface="Arial Narrow" pitchFamily="34" charset="0"/>
              </a:rPr>
              <a:t>systems within the organization.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 Narrow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 Narrow" pitchFamily="34" charset="0"/>
              </a:rPr>
              <a:t>Such people are commonly referred to as the </a:t>
            </a:r>
            <a:r>
              <a:rPr lang="en-US" sz="2800" b="1" dirty="0">
                <a:latin typeface="Arial Narrow" pitchFamily="34" charset="0"/>
              </a:rPr>
              <a:t>‘stakeholders’ </a:t>
            </a:r>
            <a:r>
              <a:rPr lang="en-US" sz="2800" dirty="0">
                <a:latin typeface="Arial Narrow" pitchFamily="34" charset="0"/>
              </a:rPr>
              <a:t>in the system.</a:t>
            </a:r>
            <a:endParaRPr lang="de-AT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9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FF22C-5A4B-41D6-8132-D43200C30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Stakeholders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2863DE-34E2-4416-AAF2-0816D9592A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4807A6-8C06-4FEA-B03A-EFCF9A343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50" y="1331157"/>
            <a:ext cx="7201000" cy="544327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A5C07B7-F153-438D-A74A-44868611AE47}"/>
              </a:ext>
            </a:extLst>
          </p:cNvPr>
          <p:cNvSpPr/>
          <p:nvPr/>
        </p:nvSpPr>
        <p:spPr>
          <a:xfrm>
            <a:off x="161980" y="7064428"/>
            <a:ext cx="90544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400" dirty="0">
                <a:solidFill>
                  <a:schemeClr val="bg1">
                    <a:lumMod val="50000"/>
                  </a:schemeClr>
                </a:solidFill>
              </a:rPr>
              <a:t>SOURCE: https://pubs.opengroup.org/architecture/togaf9-doc/arch/chap21.html</a:t>
            </a:r>
          </a:p>
        </p:txBody>
      </p:sp>
    </p:spTree>
    <p:extLst>
      <p:ext uri="{BB962C8B-B14F-4D97-AF65-F5344CB8AC3E}">
        <p14:creationId xmlns:p14="http://schemas.microsoft.com/office/powerpoint/2010/main" val="129412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955A640-3D62-4506-A298-F462004F11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"/>
          <a:stretch/>
        </p:blipFill>
        <p:spPr>
          <a:xfrm>
            <a:off x="13204" y="253901"/>
            <a:ext cx="10590226" cy="6971962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F69A5F66-2F65-49F2-AEC4-C09D7454A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are Architecture Descriptions?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F9B0DB-8F63-475C-9728-56CFFF80B8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080" y="2915929"/>
            <a:ext cx="9059240" cy="233914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sz="3200" b="0" dirty="0">
                <a:solidFill>
                  <a:srgbClr val="00B050"/>
                </a:solidFill>
              </a:rPr>
              <a:t>Architecture descriptions are </a:t>
            </a:r>
            <a:r>
              <a:rPr lang="en-US" sz="3200" dirty="0">
                <a:solidFill>
                  <a:srgbClr val="00B050"/>
                </a:solidFill>
              </a:rPr>
              <a:t>formal descriptions </a:t>
            </a:r>
            <a:r>
              <a:rPr lang="en-US" sz="3200" b="0" dirty="0">
                <a:solidFill>
                  <a:srgbClr val="00B050"/>
                </a:solidFill>
              </a:rPr>
              <a:t>of an enterprise, organized in a way that supports reasoning about the structural and behavioral properties of the system and its evolution.</a:t>
            </a:r>
            <a:endParaRPr lang="de-AT" sz="3200" b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7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791CED1-1D24-40C7-AA6B-C22F0CD84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Metamodels at Different Levels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Specificity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3DFE636-63E8-483F-B39C-89B3CB4E39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F39AFC-21EB-44B5-8ADE-CAB7E2FF8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77" y="2412441"/>
            <a:ext cx="8345505" cy="3919858"/>
          </a:xfrm>
          <a:prstGeom prst="rect">
            <a:avLst/>
          </a:prstGeom>
        </p:spPr>
      </p:pic>
      <p:sp>
        <p:nvSpPr>
          <p:cNvPr id="2" name="Trapezoid 1">
            <a:extLst>
              <a:ext uri="{FF2B5EF4-FFF2-40B4-BE49-F238E27FC236}">
                <a16:creationId xmlns:a16="http://schemas.microsoft.com/office/drawing/2014/main" id="{48212AFC-3101-4CBE-B9A6-69276E542BAF}"/>
              </a:ext>
            </a:extLst>
          </p:cNvPr>
          <p:cNvSpPr/>
          <p:nvPr/>
        </p:nvSpPr>
        <p:spPr>
          <a:xfrm>
            <a:off x="2864450" y="4130048"/>
            <a:ext cx="3096430" cy="950573"/>
          </a:xfrm>
          <a:prstGeom prst="trapezoid">
            <a:avLst>
              <a:gd name="adj" fmla="val 62070"/>
            </a:avLst>
          </a:prstGeom>
          <a:solidFill>
            <a:srgbClr val="6FBC84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latin typeface="Arial Narrow" pitchFamily="34" charset="0"/>
              </a:rPr>
              <a:t>e.g. ArchiMate</a:t>
            </a: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87C71773-FD09-4F64-A142-A7279D6B50F4}"/>
              </a:ext>
            </a:extLst>
          </p:cNvPr>
          <p:cNvSpPr/>
          <p:nvPr/>
        </p:nvSpPr>
        <p:spPr>
          <a:xfrm>
            <a:off x="2106250" y="5080621"/>
            <a:ext cx="2312832" cy="1211566"/>
          </a:xfrm>
          <a:custGeom>
            <a:avLst/>
            <a:gdLst>
              <a:gd name="connsiteX0" fmla="*/ 0 w 2304320"/>
              <a:gd name="connsiteY0" fmla="*/ 1194111 h 1194111"/>
              <a:gd name="connsiteX1" fmla="*/ 778298 w 2304320"/>
              <a:gd name="connsiteY1" fmla="*/ 0 h 1194111"/>
              <a:gd name="connsiteX2" fmla="*/ 1526022 w 2304320"/>
              <a:gd name="connsiteY2" fmla="*/ 0 h 1194111"/>
              <a:gd name="connsiteX3" fmla="*/ 2304320 w 2304320"/>
              <a:gd name="connsiteY3" fmla="*/ 1194111 h 1194111"/>
              <a:gd name="connsiteX4" fmla="*/ 0 w 2304320"/>
              <a:gd name="connsiteY4" fmla="*/ 1194111 h 1194111"/>
              <a:gd name="connsiteX0" fmla="*/ 0 w 2312832"/>
              <a:gd name="connsiteY0" fmla="*/ 1204744 h 1204744"/>
              <a:gd name="connsiteX1" fmla="*/ 778298 w 2312832"/>
              <a:gd name="connsiteY1" fmla="*/ 10633 h 1204744"/>
              <a:gd name="connsiteX2" fmla="*/ 2312832 w 2312832"/>
              <a:gd name="connsiteY2" fmla="*/ 0 h 1204744"/>
              <a:gd name="connsiteX3" fmla="*/ 2304320 w 2312832"/>
              <a:gd name="connsiteY3" fmla="*/ 1204744 h 1204744"/>
              <a:gd name="connsiteX4" fmla="*/ 0 w 2312832"/>
              <a:gd name="connsiteY4" fmla="*/ 1204744 h 1204744"/>
              <a:gd name="connsiteX0" fmla="*/ 0 w 2312832"/>
              <a:gd name="connsiteY0" fmla="*/ 1215376 h 1215376"/>
              <a:gd name="connsiteX1" fmla="*/ 714503 w 2312832"/>
              <a:gd name="connsiteY1" fmla="*/ 0 h 1215376"/>
              <a:gd name="connsiteX2" fmla="*/ 2312832 w 2312832"/>
              <a:gd name="connsiteY2" fmla="*/ 10632 h 1215376"/>
              <a:gd name="connsiteX3" fmla="*/ 2304320 w 2312832"/>
              <a:gd name="connsiteY3" fmla="*/ 1215376 h 1215376"/>
              <a:gd name="connsiteX4" fmla="*/ 0 w 2312832"/>
              <a:gd name="connsiteY4" fmla="*/ 1215376 h 1215376"/>
              <a:gd name="connsiteX0" fmla="*/ 0 w 2312832"/>
              <a:gd name="connsiteY0" fmla="*/ 1215376 h 1215376"/>
              <a:gd name="connsiteX1" fmla="*/ 767843 w 2312832"/>
              <a:gd name="connsiteY1" fmla="*/ 0 h 1215376"/>
              <a:gd name="connsiteX2" fmla="*/ 2312832 w 2312832"/>
              <a:gd name="connsiteY2" fmla="*/ 10632 h 1215376"/>
              <a:gd name="connsiteX3" fmla="*/ 2304320 w 2312832"/>
              <a:gd name="connsiteY3" fmla="*/ 1215376 h 1215376"/>
              <a:gd name="connsiteX4" fmla="*/ 0 w 2312832"/>
              <a:gd name="connsiteY4" fmla="*/ 1215376 h 1215376"/>
              <a:gd name="connsiteX0" fmla="*/ 0 w 2312832"/>
              <a:gd name="connsiteY0" fmla="*/ 1211566 h 1211566"/>
              <a:gd name="connsiteX1" fmla="*/ 752603 w 2312832"/>
              <a:gd name="connsiteY1" fmla="*/ 0 h 1211566"/>
              <a:gd name="connsiteX2" fmla="*/ 2312832 w 2312832"/>
              <a:gd name="connsiteY2" fmla="*/ 6822 h 1211566"/>
              <a:gd name="connsiteX3" fmla="*/ 2304320 w 2312832"/>
              <a:gd name="connsiteY3" fmla="*/ 1211566 h 1211566"/>
              <a:gd name="connsiteX4" fmla="*/ 0 w 2312832"/>
              <a:gd name="connsiteY4" fmla="*/ 1211566 h 12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832" h="1211566">
                <a:moveTo>
                  <a:pt x="0" y="1211566"/>
                </a:moveTo>
                <a:lnTo>
                  <a:pt x="752603" y="0"/>
                </a:lnTo>
                <a:lnTo>
                  <a:pt x="2312832" y="6822"/>
                </a:lnTo>
                <a:cubicBezTo>
                  <a:pt x="2309995" y="408403"/>
                  <a:pt x="2307157" y="809985"/>
                  <a:pt x="2304320" y="1211566"/>
                </a:cubicBezTo>
                <a:lnTo>
                  <a:pt x="0" y="1211566"/>
                </a:lnTo>
                <a:close/>
              </a:path>
            </a:pathLst>
          </a:custGeom>
          <a:solidFill>
            <a:srgbClr val="6FBC84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AT" dirty="0">
                <a:latin typeface="Arial Narrow" pitchFamily="34" charset="0"/>
              </a:rPr>
              <a:t>e.g. UML </a:t>
            </a:r>
            <a:r>
              <a:rPr lang="de-AT" dirty="0" err="1">
                <a:latin typeface="Arial Narrow" pitchFamily="34" charset="0"/>
              </a:rPr>
              <a:t>class</a:t>
            </a:r>
            <a:r>
              <a:rPr lang="de-AT" dirty="0">
                <a:latin typeface="Arial Narrow" pitchFamily="34" charset="0"/>
              </a:rPr>
              <a:t> </a:t>
            </a:r>
            <a:br>
              <a:rPr lang="de-AT" dirty="0">
                <a:latin typeface="Arial Narrow" pitchFamily="34" charset="0"/>
              </a:rPr>
            </a:br>
            <a:r>
              <a:rPr lang="de-AT" dirty="0" err="1">
                <a:latin typeface="Arial Narrow" pitchFamily="34" charset="0"/>
              </a:rPr>
              <a:t>diagram</a:t>
            </a:r>
            <a:r>
              <a:rPr lang="de-AT" dirty="0">
                <a:latin typeface="Arial Narrow" pitchFamily="34" charset="0"/>
              </a:rPr>
              <a:t> </a:t>
            </a:r>
            <a:r>
              <a:rPr lang="de-AT" dirty="0" err="1">
                <a:latin typeface="Arial Narrow" pitchFamily="34" charset="0"/>
              </a:rPr>
              <a:t>for</a:t>
            </a:r>
            <a:r>
              <a:rPr lang="de-AT" dirty="0">
                <a:latin typeface="Arial Narrow" pitchFamily="34" charset="0"/>
              </a:rPr>
              <a:t> </a:t>
            </a:r>
            <a:r>
              <a:rPr lang="de-AT" dirty="0" err="1">
                <a:latin typeface="Arial Narrow" pitchFamily="34" charset="0"/>
              </a:rPr>
              <a:t>data</a:t>
            </a:r>
            <a:endParaRPr lang="de-AT" dirty="0">
              <a:latin typeface="Arial Narrow" pitchFamily="34" charset="0"/>
            </a:endParaRPr>
          </a:p>
        </p:txBody>
      </p:sp>
      <p:sp>
        <p:nvSpPr>
          <p:cNvPr id="7" name="Trapezoid 4">
            <a:extLst>
              <a:ext uri="{FF2B5EF4-FFF2-40B4-BE49-F238E27FC236}">
                <a16:creationId xmlns:a16="http://schemas.microsoft.com/office/drawing/2014/main" id="{91E04221-C39A-45F3-A487-5BD5DC1C9922}"/>
              </a:ext>
            </a:extLst>
          </p:cNvPr>
          <p:cNvSpPr/>
          <p:nvPr/>
        </p:nvSpPr>
        <p:spPr>
          <a:xfrm flipH="1">
            <a:off x="4410570" y="5080621"/>
            <a:ext cx="2312832" cy="1211566"/>
          </a:xfrm>
          <a:custGeom>
            <a:avLst/>
            <a:gdLst>
              <a:gd name="connsiteX0" fmla="*/ 0 w 2304320"/>
              <a:gd name="connsiteY0" fmla="*/ 1194111 h 1194111"/>
              <a:gd name="connsiteX1" fmla="*/ 778298 w 2304320"/>
              <a:gd name="connsiteY1" fmla="*/ 0 h 1194111"/>
              <a:gd name="connsiteX2" fmla="*/ 1526022 w 2304320"/>
              <a:gd name="connsiteY2" fmla="*/ 0 h 1194111"/>
              <a:gd name="connsiteX3" fmla="*/ 2304320 w 2304320"/>
              <a:gd name="connsiteY3" fmla="*/ 1194111 h 1194111"/>
              <a:gd name="connsiteX4" fmla="*/ 0 w 2304320"/>
              <a:gd name="connsiteY4" fmla="*/ 1194111 h 1194111"/>
              <a:gd name="connsiteX0" fmla="*/ 0 w 2312832"/>
              <a:gd name="connsiteY0" fmla="*/ 1204744 h 1204744"/>
              <a:gd name="connsiteX1" fmla="*/ 778298 w 2312832"/>
              <a:gd name="connsiteY1" fmla="*/ 10633 h 1204744"/>
              <a:gd name="connsiteX2" fmla="*/ 2312832 w 2312832"/>
              <a:gd name="connsiteY2" fmla="*/ 0 h 1204744"/>
              <a:gd name="connsiteX3" fmla="*/ 2304320 w 2312832"/>
              <a:gd name="connsiteY3" fmla="*/ 1204744 h 1204744"/>
              <a:gd name="connsiteX4" fmla="*/ 0 w 2312832"/>
              <a:gd name="connsiteY4" fmla="*/ 1204744 h 1204744"/>
              <a:gd name="connsiteX0" fmla="*/ 0 w 2312832"/>
              <a:gd name="connsiteY0" fmla="*/ 1215376 h 1215376"/>
              <a:gd name="connsiteX1" fmla="*/ 714503 w 2312832"/>
              <a:gd name="connsiteY1" fmla="*/ 0 h 1215376"/>
              <a:gd name="connsiteX2" fmla="*/ 2312832 w 2312832"/>
              <a:gd name="connsiteY2" fmla="*/ 10632 h 1215376"/>
              <a:gd name="connsiteX3" fmla="*/ 2304320 w 2312832"/>
              <a:gd name="connsiteY3" fmla="*/ 1215376 h 1215376"/>
              <a:gd name="connsiteX4" fmla="*/ 0 w 2312832"/>
              <a:gd name="connsiteY4" fmla="*/ 1215376 h 1215376"/>
              <a:gd name="connsiteX0" fmla="*/ 0 w 2312832"/>
              <a:gd name="connsiteY0" fmla="*/ 1211566 h 1211566"/>
              <a:gd name="connsiteX1" fmla="*/ 764033 w 2312832"/>
              <a:gd name="connsiteY1" fmla="*/ 0 h 1211566"/>
              <a:gd name="connsiteX2" fmla="*/ 2312832 w 2312832"/>
              <a:gd name="connsiteY2" fmla="*/ 6822 h 1211566"/>
              <a:gd name="connsiteX3" fmla="*/ 2304320 w 2312832"/>
              <a:gd name="connsiteY3" fmla="*/ 1211566 h 1211566"/>
              <a:gd name="connsiteX4" fmla="*/ 0 w 2312832"/>
              <a:gd name="connsiteY4" fmla="*/ 1211566 h 12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2832" h="1211566">
                <a:moveTo>
                  <a:pt x="0" y="1211566"/>
                </a:moveTo>
                <a:lnTo>
                  <a:pt x="764033" y="0"/>
                </a:lnTo>
                <a:lnTo>
                  <a:pt x="2312832" y="6822"/>
                </a:lnTo>
                <a:cubicBezTo>
                  <a:pt x="2309995" y="408403"/>
                  <a:pt x="2307157" y="809985"/>
                  <a:pt x="2304320" y="1211566"/>
                </a:cubicBezTo>
                <a:lnTo>
                  <a:pt x="0" y="1211566"/>
                </a:lnTo>
                <a:close/>
              </a:path>
            </a:pathLst>
          </a:custGeom>
          <a:solidFill>
            <a:srgbClr val="6FBC84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dirty="0">
                <a:latin typeface="Arial Narrow" pitchFamily="34" charset="0"/>
              </a:rPr>
              <a:t>e.g. BPMN </a:t>
            </a:r>
            <a:r>
              <a:rPr lang="de-AT" dirty="0" err="1">
                <a:latin typeface="Arial Narrow" pitchFamily="34" charset="0"/>
              </a:rPr>
              <a:t>for</a:t>
            </a:r>
            <a:r>
              <a:rPr lang="de-AT" dirty="0">
                <a:latin typeface="Arial Narrow" pitchFamily="34" charset="0"/>
              </a:rPr>
              <a:t> </a:t>
            </a:r>
            <a:br>
              <a:rPr lang="de-AT" dirty="0">
                <a:latin typeface="Arial Narrow" pitchFamily="34" charset="0"/>
              </a:rPr>
            </a:br>
            <a:r>
              <a:rPr lang="de-AT" dirty="0" err="1">
                <a:latin typeface="Arial Narrow" pitchFamily="34" charset="0"/>
              </a:rPr>
              <a:t>business</a:t>
            </a:r>
            <a:r>
              <a:rPr lang="de-AT" dirty="0">
                <a:latin typeface="Arial Narrow" pitchFamily="34" charset="0"/>
              </a:rPr>
              <a:t> </a:t>
            </a:r>
            <a:r>
              <a:rPr lang="de-AT" dirty="0" err="1">
                <a:latin typeface="Arial Narrow" pitchFamily="34" charset="0"/>
              </a:rPr>
              <a:t>processes</a:t>
            </a:r>
            <a:endParaRPr lang="de-AT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8CA55-A323-4F69-9D53-0F221B1C96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Test </a:t>
            </a:r>
            <a:r>
              <a:rPr lang="de-AT" dirty="0" err="1"/>
              <a:t>Yourself</a:t>
            </a:r>
            <a:r>
              <a:rPr lang="de-AT" dirty="0"/>
              <a:t> Question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816155-DB0E-4E0E-8A14-34DF7AAD1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6DF42BE-4EED-400A-AA27-88E97B7718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B050"/>
                </a:solidFill>
              </a:rPr>
              <a:t>Relationship between ArchiMate, BPMN and UML</a:t>
            </a:r>
          </a:p>
          <a:p>
            <a:pPr marL="457200" indent="-457200">
              <a:buAutoNum type="alphaUcPeriod"/>
            </a:pPr>
            <a:r>
              <a:rPr lang="en-US" sz="2800" dirty="0"/>
              <a:t>ArchiMate fully substitutes UML and BPMN</a:t>
            </a:r>
          </a:p>
          <a:p>
            <a:pPr marL="457200" indent="-457200">
              <a:buAutoNum type="alphaUcPeriod"/>
            </a:pPr>
            <a:r>
              <a:rPr lang="en-US" sz="2800" dirty="0"/>
              <a:t>ArchiMate may </a:t>
            </a:r>
            <a:r>
              <a:rPr lang="en-US" sz="2800" dirty="0" err="1"/>
              <a:t>substitues</a:t>
            </a:r>
            <a:r>
              <a:rPr lang="en-US" sz="2800" dirty="0"/>
              <a:t> UML but not BPMN</a:t>
            </a:r>
          </a:p>
          <a:p>
            <a:pPr marL="457200" indent="-457200">
              <a:buAutoNum type="alphaUcPeriod"/>
            </a:pPr>
            <a:r>
              <a:rPr lang="en-US" sz="2800" dirty="0"/>
              <a:t>ArchiMate is designed for other industries than UML and BPMN</a:t>
            </a:r>
          </a:p>
          <a:p>
            <a:pPr marL="457200" indent="-457200">
              <a:buAutoNum type="alphaUcPeriod"/>
            </a:pPr>
            <a:r>
              <a:rPr lang="en-US" sz="2800" dirty="0"/>
              <a:t>ArchiMate complements UML and BPMN</a:t>
            </a:r>
          </a:p>
        </p:txBody>
      </p:sp>
    </p:spTree>
    <p:extLst>
      <p:ext uri="{BB962C8B-B14F-4D97-AF65-F5344CB8AC3E}">
        <p14:creationId xmlns:p14="http://schemas.microsoft.com/office/powerpoint/2010/main" val="359196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B4940EB-6080-4E52-8F8D-71AEB4C1B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271"/>
            <a:ext cx="10693400" cy="5851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9D8BF4-763C-4EAA-B758-C217B627A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Agenda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2154365-2790-4D36-8D87-A10CD71504E9}"/>
              </a:ext>
            </a:extLst>
          </p:cNvPr>
          <p:cNvSpPr txBox="1"/>
          <p:nvPr/>
        </p:nvSpPr>
        <p:spPr bwMode="auto">
          <a:xfrm>
            <a:off x="2106250" y="2988521"/>
            <a:ext cx="662492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de-AT" sz="8800" dirty="0">
                <a:solidFill>
                  <a:schemeClr val="bg1"/>
                </a:solidFill>
                <a:latin typeface="Bradley Hand ITC" panose="03070402050302030203" pitchFamily="66" charset="0"/>
              </a:rPr>
              <a:t>ArchiMate</a:t>
            </a:r>
            <a:br>
              <a:rPr lang="de-AT" sz="8800" dirty="0">
                <a:solidFill>
                  <a:schemeClr val="bg1"/>
                </a:solidFill>
                <a:latin typeface="Bradley Hand ITC" panose="03070402050302030203" pitchFamily="66" charset="0"/>
              </a:rPr>
            </a:br>
            <a:r>
              <a:rPr lang="de-AT" sz="8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[</a:t>
            </a:r>
            <a:r>
              <a:rPr lang="en-US" sz="8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Definitions</a:t>
            </a:r>
            <a:r>
              <a:rPr lang="de-AT" sz="8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]</a:t>
            </a:r>
            <a:endParaRPr lang="de-AT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7125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_Template_empt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 Narrow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Normal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AC04">
            <a:alpha val="39000"/>
          </a:srgbClr>
        </a:solidFill>
        <a:ln w="12700">
          <a:solidFill>
            <a:srgbClr val="138B03"/>
          </a:solidFill>
        </a:ln>
      </a:spPr>
      <a:bodyPr anchor="ctr"/>
      <a:lstStyle>
        <a:defPPr algn="ctr">
          <a:defRPr dirty="0" smtClean="0"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dirty="0">
            <a:latin typeface="Arial Narrow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End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nd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Normal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C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AC04">
            <a:alpha val="39000"/>
          </a:srgbClr>
        </a:solidFill>
        <a:ln w="12700">
          <a:solidFill>
            <a:srgbClr val="138B03"/>
          </a:solidFill>
        </a:ln>
      </a:spPr>
      <a:bodyPr anchor="ctr"/>
      <a:lstStyle>
        <a:defPPr algn="ctr">
          <a:defRPr dirty="0" smtClean="0"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dirty="0">
            <a:latin typeface="Arial Narrow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962</Words>
  <Application>Microsoft Office PowerPoint</Application>
  <PresentationFormat>Benutzerdefiniert</PresentationFormat>
  <Paragraphs>155</Paragraphs>
  <Slides>27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27</vt:i4>
      </vt:variant>
    </vt:vector>
  </HeadingPairs>
  <TitlesOfParts>
    <vt:vector size="39" baseType="lpstr">
      <vt:lpstr>Arial</vt:lpstr>
      <vt:lpstr>Arial Narrow</vt:lpstr>
      <vt:lpstr>Bradley Hand ITC</vt:lpstr>
      <vt:lpstr>Calibri</vt:lpstr>
      <vt:lpstr>FontAwesome</vt:lpstr>
      <vt:lpstr>Wingdings 3</vt:lpstr>
      <vt:lpstr>Titel_Template</vt:lpstr>
      <vt:lpstr>Agenda_Template_empty</vt:lpstr>
      <vt:lpstr>Normal_Template</vt:lpstr>
      <vt:lpstr>2_End_Template</vt:lpstr>
      <vt:lpstr>3_End_Template</vt:lpstr>
      <vt:lpstr>1_Normal_Template</vt:lpstr>
      <vt:lpstr>PowerPoint-Präsentation</vt:lpstr>
      <vt:lpstr>Agenda</vt:lpstr>
      <vt:lpstr>What is Architecture?</vt:lpstr>
      <vt:lpstr>What is an Enterprise Architecture?</vt:lpstr>
      <vt:lpstr>Stakeholders</vt:lpstr>
      <vt:lpstr>What are Architecture Descriptions?</vt:lpstr>
      <vt:lpstr>Metamodels at Different Levels of Specificity</vt:lpstr>
      <vt:lpstr>Test Yourself Question</vt:lpstr>
      <vt:lpstr>Agenda</vt:lpstr>
      <vt:lpstr>Definitions – Elements and Relationships</vt:lpstr>
      <vt:lpstr>Definitions – Elements and Relationships</vt:lpstr>
      <vt:lpstr>Definitions</vt:lpstr>
      <vt:lpstr>Definitions - Model</vt:lpstr>
      <vt:lpstr>Definition - Models</vt:lpstr>
      <vt:lpstr>Definitions – ArchiMate Core Framework</vt:lpstr>
      <vt:lpstr>Definitions – Aspects and Layers (1/2)</vt:lpstr>
      <vt:lpstr>Enterprise Architecture Management mit ArchiMate</vt:lpstr>
      <vt:lpstr>Enterprise Architecture Management mit ArchiMate</vt:lpstr>
      <vt:lpstr>Enterprise Architecture Management mit ArchiMate</vt:lpstr>
      <vt:lpstr>Enterprise Architecture Management mit ArchiMate</vt:lpstr>
      <vt:lpstr>Enterprise Architecture Management mit ArchiMate</vt:lpstr>
      <vt:lpstr>Test Yourself Question</vt:lpstr>
      <vt:lpstr>Test Yourself Question</vt:lpstr>
      <vt:lpstr>Test Yourself Question</vt:lpstr>
      <vt:lpstr>Test Yourself Question</vt:lpstr>
      <vt:lpstr>Strategy &amp; Motivation</vt:lpstr>
      <vt:lpstr>Assignment 3 –  Define your architecture vision</vt:lpstr>
    </vt:vector>
  </TitlesOfParts>
  <Company>BOC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ADOit_EN</dc:title>
  <dc:creator>BOC AG</dc:creator>
  <cp:lastModifiedBy>Christoph Moser</cp:lastModifiedBy>
  <cp:revision>493</cp:revision>
  <dcterms:created xsi:type="dcterms:W3CDTF">2009-07-14T13:47:12Z</dcterms:created>
  <dcterms:modified xsi:type="dcterms:W3CDTF">2019-12-12T15:29:26Z</dcterms:modified>
  <cp:category>Version_4</cp:category>
</cp:coreProperties>
</file>