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3" r:id="rId2"/>
    <p:sldMasterId id="2147484289" r:id="rId3"/>
    <p:sldMasterId id="2147485149" r:id="rId4"/>
    <p:sldMasterId id="2147485151" r:id="rId5"/>
    <p:sldMasterId id="2147485164" r:id="rId6"/>
  </p:sldMasterIdLst>
  <p:notesMasterIdLst>
    <p:notesMasterId r:id="rId18"/>
  </p:notesMasterIdLst>
  <p:handoutMasterIdLst>
    <p:handoutMasterId r:id="rId19"/>
  </p:handoutMasterIdLst>
  <p:sldIdLst>
    <p:sldId id="283" r:id="rId7"/>
    <p:sldId id="333" r:id="rId8"/>
    <p:sldId id="465" r:id="rId9"/>
    <p:sldId id="520" r:id="rId10"/>
    <p:sldId id="580" r:id="rId11"/>
    <p:sldId id="521" r:id="rId12"/>
    <p:sldId id="564" r:id="rId13"/>
    <p:sldId id="567" r:id="rId14"/>
    <p:sldId id="565" r:id="rId15"/>
    <p:sldId id="584" r:id="rId16"/>
    <p:sldId id="581" r:id="rId17"/>
  </p:sldIdLst>
  <p:sldSz cx="10693400" cy="756126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6788" indent="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9388" indent="233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33575" indent="311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88B563-27FF-4E98-B7AD-02BD507D638B}">
          <p14:sldIdLst>
            <p14:sldId id="283"/>
            <p14:sldId id="333"/>
            <p14:sldId id="465"/>
            <p14:sldId id="520"/>
            <p14:sldId id="580"/>
            <p14:sldId id="521"/>
            <p14:sldId id="564"/>
            <p14:sldId id="567"/>
            <p14:sldId id="565"/>
            <p14:sldId id="584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drabek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3A"/>
    <a:srgbClr val="6FBC84"/>
    <a:srgbClr val="0054A3"/>
    <a:srgbClr val="D6E9D8"/>
    <a:srgbClr val="A8D3AE"/>
    <a:srgbClr val="86BBE6"/>
    <a:srgbClr val="4D8ECC"/>
    <a:srgbClr val="0066B0"/>
    <a:srgbClr val="D0D0D0"/>
    <a:srgbClr val="BB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38" autoAdjust="0"/>
  </p:normalViewPr>
  <p:slideViewPr>
    <p:cSldViewPr>
      <p:cViewPr varScale="1">
        <p:scale>
          <a:sx n="95" d="100"/>
          <a:sy n="95" d="100"/>
        </p:scale>
        <p:origin x="1518" y="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"/>
    </p:cViewPr>
  </p:sorterViewPr>
  <p:notesViewPr>
    <p:cSldViewPr>
      <p:cViewPr varScale="1">
        <p:scale>
          <a:sx n="58" d="100"/>
          <a:sy n="58" d="100"/>
        </p:scale>
        <p:origin x="2246" y="82"/>
      </p:cViewPr>
      <p:guideLst>
        <p:guide orient="horz" pos="3225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9610570-1B0E-4F31-BC7B-8C24DA1EC370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1903819-258C-4922-9D97-079ACFDCCC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3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CEE3996-B29C-4351-9635-9671F7EF706E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9938"/>
            <a:ext cx="5422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2" tIns="47731" rIns="95462" bIns="477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462" tIns="47731" rIns="95462" bIns="4773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0F7BF52-B45D-4D37-A1C8-3648F274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38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236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433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31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8010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9613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215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2817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7765-D669-4874-ADAB-5EAC3BC8E77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shutterstock_523858522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11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223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600" dirty="0"/>
              <a:t>https://www.shutterstock.com/de/image-photo/white-chalk-paint-texture-on-black-712639246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93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shutterstock_250760995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3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CDCD7BB8-66BB-4E2C-91F7-CE4B744CB113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12.12.2019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448435-5493-46AA-9D25-09237A4B7870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2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3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492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8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ED2EDD5A-C086-4010-98CC-F2211D670E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2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_slid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2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marL="457120" indent="-45712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just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800">
                <a:latin typeface="Arial Narrow" pitchFamily="34" charset="0"/>
              </a:defRPr>
            </a:lvl2pPr>
            <a:lvl3pPr marL="1466591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467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8756" indent="-342840" algn="just">
              <a:buFont typeface="+mj-lt"/>
              <a:buAutoNum type="arabicPeriod"/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D163BE57-A0EF-4F52-B02C-0E00194308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62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32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06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47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63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3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18943-FC01-4B1A-8963-0E1AC802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24FDF9A-24A4-48EA-9190-8B3AEA29A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869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28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008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c-group.com/imprint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8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5pPr>
      <a:lvl6pPr marL="483932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67865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451798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935730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629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562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493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427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3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6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9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73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59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2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DC936A3-CC63-43E1-9F89-C8301B494650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University of Vienna, Department of Knowledge Engineering &amp; BOC Group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1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2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4" r:id="rId2"/>
    <p:sldLayoutId id="2147485140" r:id="rId3"/>
    <p:sldLayoutId id="214748514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666700" y="7150299"/>
            <a:ext cx="9360000" cy="23083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39250" algn="r"/>
              </a:tabLst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Imprint and copyright: publisher and manufacturer: BOC Products &amp; Services AG, place of publishing and manufacturing: Vienna, Austria;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/>
              </a:rPr>
              <a:t>https://www.boc-group.com/imprint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99" y="1805677"/>
            <a:ext cx="9360001" cy="3120849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5274692" y="5644150"/>
            <a:ext cx="4752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 indent="0">
              <a:buNone/>
              <a:tabLst>
                <a:tab pos="444500" algn="l"/>
              </a:tabLst>
            </a:pP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Connect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with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!</a:t>
            </a: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Follow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and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feel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our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heartbeat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.</a:t>
            </a:r>
            <a:endParaRPr lang="de-DE" sz="150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endParaRPr lang="de-DE" sz="500" kern="1200" dirty="0">
              <a:solidFill>
                <a:schemeClr val="tx1"/>
              </a:solidFill>
              <a:latin typeface="FontAwesome" pitchFamily="2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2000" kern="1200" dirty="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rPr>
              <a:t>  </a:t>
            </a:r>
            <a:r>
              <a:rPr lang="de-DE" sz="20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itel 1"/>
          <p:cNvSpPr txBox="1">
            <a:spLocks/>
          </p:cNvSpPr>
          <p:nvPr userDrawn="1"/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56160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112320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68480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22464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GB" dirty="0"/>
              <a:t>For further information…</a:t>
            </a:r>
          </a:p>
        </p:txBody>
      </p:sp>
      <p:sp>
        <p:nvSpPr>
          <p:cNvPr id="35" name="Textplatzhalter 7"/>
          <p:cNvSpPr txBox="1">
            <a:spLocks/>
          </p:cNvSpPr>
          <p:nvPr userDrawn="1"/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… please get in touch with us!</a:t>
            </a:r>
          </a:p>
        </p:txBody>
      </p:sp>
    </p:spTree>
    <p:extLst>
      <p:ext uri="{BB962C8B-B14F-4D97-AF65-F5344CB8AC3E}">
        <p14:creationId xmlns:p14="http://schemas.microsoft.com/office/powerpoint/2010/main" val="11639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de-DE" sz="900" dirty="0">
                <a:solidFill>
                  <a:srgbClr val="4D4D4D"/>
                </a:solidFill>
                <a:cs typeface="Arial" charset="0"/>
              </a:rPr>
              <a:t>BOC Academy Programme  |  © BOC Group </a:t>
            </a:r>
            <a:endParaRPr lang="de-AT" altLang="de-DE" sz="9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fld id="{840733A4-9D99-4957-BA8A-101F78A09E1B}" type="slidenum">
              <a:rPr lang="de-DE" altLang="de-DE"/>
              <a:pPr algn="ctr"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125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183659" y="417053"/>
            <a:ext cx="1057252" cy="445988"/>
            <a:chOff x="9183659" y="417053"/>
            <a:chExt cx="1057252" cy="445988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6335" y="417053"/>
              <a:ext cx="514576" cy="44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47BB883-9E41-4655-AAE4-EDC96567D15C}"/>
                </a:ext>
              </a:extLst>
            </p:cNvPr>
            <p:cNvSpPr/>
            <p:nvPr userDrawn="1"/>
          </p:nvSpPr>
          <p:spPr>
            <a:xfrm>
              <a:off x="9183659" y="417502"/>
              <a:ext cx="445539" cy="4455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solidFill>
                    <a:schemeClr val="bg1"/>
                  </a:solidFill>
                  <a:latin typeface="FontAwesome"/>
                </a:rPr>
                <a:t></a:t>
              </a:r>
              <a:endParaRPr lang="de-AT" sz="160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3" r:id="rId6"/>
    <p:sldLayoutId id="214748517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architecture/togaf91-doc/arch/chap09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EC80FD-3057-42A5-9DD2-B0956A31C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2511"/>
          <a:stretch/>
        </p:blipFill>
        <p:spPr>
          <a:xfrm>
            <a:off x="9969" y="0"/>
            <a:ext cx="10683431" cy="756126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5512018"/>
            <a:ext cx="10707455" cy="1314316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90013" y="5829373"/>
            <a:ext cx="848663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de-AT" altLang="de-DE" sz="2400" b="1" dirty="0">
                <a:solidFill>
                  <a:schemeClr val="bg1"/>
                </a:solidFill>
                <a:latin typeface="+mn-lt"/>
              </a:rPr>
              <a:t>Enterprise Architecture Management</a:t>
            </a:r>
            <a:endParaRPr lang="de-DE" altLang="de-DE" sz="2400" b="1" dirty="0">
              <a:solidFill>
                <a:schemeClr val="bg1"/>
              </a:solidFill>
              <a:latin typeface="+mn-lt"/>
            </a:endParaRPr>
          </a:p>
          <a:p>
            <a:pPr marL="0" indent="0"/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Introduction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ArchiMate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– Business Architecture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936" y="5690874"/>
            <a:ext cx="7921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5400" dirty="0">
                <a:solidFill>
                  <a:schemeClr val="bg1"/>
                </a:solidFill>
                <a:latin typeface="FontAwesome"/>
              </a:rPr>
              <a:t></a:t>
            </a:r>
            <a:endParaRPr lang="de-AT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4EC30-9575-4363-A42E-D5ED60EFC1F4}"/>
              </a:ext>
            </a:extLst>
          </p:cNvPr>
          <p:cNvSpPr txBox="1"/>
          <p:nvPr/>
        </p:nvSpPr>
        <p:spPr>
          <a:xfrm>
            <a:off x="6282830" y="6300981"/>
            <a:ext cx="309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>
                <a:solidFill>
                  <a:schemeClr val="bg1"/>
                </a:solidFill>
              </a:rPr>
              <a:t>Supported by: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400" dirty="0">
                <a:solidFill>
                  <a:schemeClr val="bg1"/>
                </a:solidFill>
              </a:rPr>
              <a:t>www.adoit-community.com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FA7B4-A1A1-4122-BA54-98FDD90D4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262" y="327136"/>
            <a:ext cx="6951514" cy="815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B1281-FEB9-413C-A272-050BDFEE5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32" y="5512016"/>
            <a:ext cx="1314317" cy="13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014A962-07C8-41BB-8BA5-602AF3726042}"/>
              </a:ext>
            </a:extLst>
          </p:cNvPr>
          <p:cNvSpPr/>
          <p:nvPr/>
        </p:nvSpPr>
        <p:spPr>
          <a:xfrm>
            <a:off x="161980" y="6948864"/>
            <a:ext cx="3065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/>
              <a:t>Source: </a:t>
            </a:r>
            <a:r>
              <a:rPr lang="de-AT" sz="1200" dirty="0" err="1"/>
              <a:t>ArchiMate</a:t>
            </a:r>
            <a:r>
              <a:rPr lang="de-AT" sz="1200" dirty="0"/>
              <a:t> 3, 9 </a:t>
            </a:r>
            <a:r>
              <a:rPr lang="de-AT" sz="1200" dirty="0" err="1"/>
              <a:t>Application</a:t>
            </a:r>
            <a:r>
              <a:rPr lang="de-AT" sz="1200" dirty="0"/>
              <a:t> Layer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2EFA20-D4AE-4C60-BA3D-249EC443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8" y="1767168"/>
            <a:ext cx="8815404" cy="534014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A2AE79B-D61C-4E3D-BA9E-C3B23495D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260" y="335399"/>
            <a:ext cx="8280500" cy="1585609"/>
          </a:xfrm>
          <a:solidFill>
            <a:schemeClr val="bg1"/>
          </a:solidFill>
        </p:spPr>
        <p:txBody>
          <a:bodyPr/>
          <a:lstStyle/>
          <a:p>
            <a:r>
              <a:rPr lang="de-AT" dirty="0" err="1"/>
              <a:t>Discuss</a:t>
            </a:r>
            <a:r>
              <a:rPr lang="de-AT" dirty="0"/>
              <a:t> in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group</a:t>
            </a:r>
            <a:r>
              <a:rPr lang="de-AT" dirty="0"/>
              <a:t>: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elements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most</a:t>
            </a:r>
            <a:r>
              <a:rPr lang="de-AT" dirty="0"/>
              <a:t> </a:t>
            </a:r>
            <a:r>
              <a:rPr lang="de-AT" dirty="0" err="1"/>
              <a:t>important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individual </a:t>
            </a:r>
            <a:r>
              <a:rPr lang="de-AT" dirty="0" err="1"/>
              <a:t>transformation</a:t>
            </a:r>
            <a:r>
              <a:rPr lang="de-AT" dirty="0"/>
              <a:t> </a:t>
            </a:r>
            <a:r>
              <a:rPr lang="de-AT" dirty="0" err="1"/>
              <a:t>challange</a:t>
            </a:r>
            <a:r>
              <a:rPr lang="de-AT" dirty="0"/>
              <a:t>? </a:t>
            </a:r>
            <a:r>
              <a:rPr lang="de-AT" dirty="0" err="1"/>
              <a:t>Why</a:t>
            </a:r>
            <a:r>
              <a:rPr lang="de-AT" dirty="0"/>
              <a:t>? </a:t>
            </a:r>
            <a:r>
              <a:rPr lang="de-AT" dirty="0" err="1"/>
              <a:t>Present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results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classroom</a:t>
            </a:r>
            <a:r>
              <a:rPr lang="de-AT" dirty="0"/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1676DB-FD31-4007-B001-65A279C5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019"/>
            <a:ext cx="1616859" cy="16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51EE8-D42A-487B-90B5-08D4ECCA0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300" y="612191"/>
            <a:ext cx="6822822" cy="609742"/>
          </a:xfrm>
        </p:spPr>
        <p:txBody>
          <a:bodyPr/>
          <a:lstStyle/>
          <a:p>
            <a:r>
              <a:rPr lang="en-US" dirty="0"/>
              <a:t>Assignment 5 – Design the application architecture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7913D2-0656-44D3-806C-03BA28809F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388" y="2472591"/>
            <a:ext cx="9501220" cy="46663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Design the target application architecture of your transformation initiative. Chose an adequate viewpoint from ArchiMate. At minimum you have to use elements such as application components and application services.</a:t>
            </a:r>
            <a:endParaRPr lang="de-AT" dirty="0"/>
          </a:p>
          <a:p>
            <a:pPr marL="0" indent="0">
              <a:buNone/>
            </a:pPr>
            <a:r>
              <a:rPr lang="en-GB" dirty="0"/>
              <a:t>Furthermore, you have to identify all relevant data objects that are accessed by your application components.</a:t>
            </a:r>
            <a:endParaRPr lang="de-AT" dirty="0"/>
          </a:p>
          <a:p>
            <a:pPr marL="0" indent="0">
              <a:buNone/>
            </a:pPr>
            <a:r>
              <a:rPr lang="en-GB" dirty="0"/>
              <a:t>Make sure that your application architecture aligns to the business architecture of the previous assignment. </a:t>
            </a:r>
            <a:endParaRPr lang="de-AT" dirty="0"/>
          </a:p>
          <a:p>
            <a:pPr marL="0" indent="0">
              <a:buNone/>
            </a:pPr>
            <a:r>
              <a:rPr lang="en-GB" dirty="0"/>
              <a:t>Before you begin the modelling task, define and discuss a suitable view point for the task at hand.</a:t>
            </a:r>
            <a:endParaRPr lang="de-AT" dirty="0"/>
          </a:p>
          <a:p>
            <a:pPr marL="0" indent="0">
              <a:buNone/>
            </a:pPr>
            <a:r>
              <a:rPr lang="en-GB" dirty="0"/>
              <a:t>Hint: Check TOGAF (Phase C Information Systems Architectures,</a:t>
            </a:r>
            <a:endParaRPr lang="de-AT" dirty="0"/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https://pubs.opengroup.org/architecture/togaf91-doc/arch/chap09.html</a:t>
            </a:r>
            <a:r>
              <a:rPr lang="en-GB" dirty="0"/>
              <a:t>) to better understand the requirements in this phase of your EA challenge.</a:t>
            </a:r>
            <a:endParaRPr lang="de-AT" dirty="0"/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C0E02-1696-435F-B697-C1FA9F3D28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163BE57-A0EF-4F52-B02C-0E001943088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18DB43-8392-4A10-8CA6-50332ED75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100000" l="9524" r="895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20" y="335400"/>
            <a:ext cx="1920406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0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3A2D7F5-1CE2-46FB-A9F8-44D1E11EE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261"/>
            <a:ext cx="10693400" cy="5923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C2AA1C5-271D-4F11-8057-98B61EEA1719}"/>
              </a:ext>
            </a:extLst>
          </p:cNvPr>
          <p:cNvSpPr txBox="1"/>
          <p:nvPr/>
        </p:nvSpPr>
        <p:spPr>
          <a:xfrm>
            <a:off x="810070" y="2268421"/>
            <a:ext cx="8911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4400" dirty="0" err="1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ArchiMate</a:t>
            </a:r>
            <a:r>
              <a:rPr lang="de-AT" sz="4400" dirty="0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 </a:t>
            </a:r>
            <a:r>
              <a:rPr lang="de-AT" sz="4400" dirty="0" err="1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Application</a:t>
            </a:r>
            <a:r>
              <a:rPr lang="de-AT" sz="4400" dirty="0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22598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85A9F3-01AB-4837-A40F-E9248FB28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14D2809-0247-41F4-8EAF-F4DBFC9BD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66645B-5A81-40D8-B065-65800DC0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70" y="1740262"/>
            <a:ext cx="8911112" cy="47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C8EAD4-9E67-4126-8A81-CAD073203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271"/>
            <a:ext cx="10693400" cy="6156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7951C9-33E7-49A0-9EBD-22327CA5300D}"/>
              </a:ext>
            </a:extLst>
          </p:cNvPr>
          <p:cNvSpPr txBox="1"/>
          <p:nvPr/>
        </p:nvSpPr>
        <p:spPr bwMode="auto">
          <a:xfrm>
            <a:off x="2034240" y="3543409"/>
            <a:ext cx="6624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8800" b="1" dirty="0" err="1">
                <a:latin typeface="Bradley Hand ITC" panose="03070402050302030203" pitchFamily="66" charset="0"/>
              </a:rPr>
              <a:t>Application</a:t>
            </a:r>
            <a:endParaRPr lang="de-AT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6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15457-C8FD-4F57-AB5B-2F0BC0A64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Application</a:t>
            </a:r>
            <a:r>
              <a:rPr lang="de-AT" dirty="0"/>
              <a:t> Layer Metamodel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DDD7BA-DED6-47C2-BA8C-4E5599797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014A962-07C8-41BB-8BA5-602AF3726042}"/>
              </a:ext>
            </a:extLst>
          </p:cNvPr>
          <p:cNvSpPr/>
          <p:nvPr/>
        </p:nvSpPr>
        <p:spPr>
          <a:xfrm>
            <a:off x="161980" y="6948864"/>
            <a:ext cx="2948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/>
              <a:t>Source: ArchiMate 3, 9 </a:t>
            </a:r>
            <a:r>
              <a:rPr lang="de-AT" sz="1200" dirty="0" err="1"/>
              <a:t>Application</a:t>
            </a:r>
            <a:r>
              <a:rPr lang="de-AT" sz="1200" dirty="0"/>
              <a:t> Layer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FB6600-4DBC-4187-9F6E-2D6DA07CE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3" y="1332291"/>
            <a:ext cx="8815404" cy="53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6F7BF-271B-4118-BEFB-9DD8D6802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Application</a:t>
            </a:r>
            <a:r>
              <a:rPr lang="de-AT" dirty="0"/>
              <a:t> Layer - Elements &amp; Relations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D3B9CB-5C11-4B1A-AF10-201F28712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11141A-884C-4FA6-9305-4102B56E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908371"/>
            <a:ext cx="9943499" cy="47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723610-066D-4000-B58C-371ECEEFD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E264A2C-D20F-4624-9F3D-4F79F402E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5722F5-7714-45BB-BA5D-9FAB4808B3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Difference between service and function</a:t>
            </a:r>
          </a:p>
          <a:p>
            <a:endParaRPr lang="en-US" sz="2800" dirty="0"/>
          </a:p>
          <a:p>
            <a:pPr marL="457200" indent="-457200">
              <a:buAutoNum type="alphaUcPeriod"/>
            </a:pPr>
            <a:r>
              <a:rPr lang="en-US" sz="2800" dirty="0"/>
              <a:t>Service and functions describe the same </a:t>
            </a:r>
            <a:r>
              <a:rPr lang="en-US" sz="2800" dirty="0" err="1"/>
              <a:t>behaviour</a:t>
            </a:r>
            <a:r>
              <a:rPr lang="en-US" sz="2800" dirty="0"/>
              <a:t> and can be substituted</a:t>
            </a:r>
          </a:p>
          <a:p>
            <a:pPr marL="457200" indent="-457200">
              <a:buAutoNum type="alphaUcPeriod"/>
            </a:pPr>
            <a:r>
              <a:rPr lang="en-US" sz="2800" dirty="0"/>
              <a:t>Service represents external </a:t>
            </a:r>
            <a:r>
              <a:rPr lang="en-US" sz="2800" dirty="0" err="1"/>
              <a:t>behaviour</a:t>
            </a:r>
            <a:r>
              <a:rPr lang="en-US" sz="2800" dirty="0"/>
              <a:t> while function internal one</a:t>
            </a:r>
          </a:p>
          <a:p>
            <a:pPr marL="457200" indent="-457200">
              <a:buAutoNum type="alphaUcPeriod"/>
            </a:pPr>
            <a:r>
              <a:rPr lang="en-US" sz="2800" dirty="0"/>
              <a:t>Function is an obsolete term and has been replaced by service</a:t>
            </a:r>
          </a:p>
          <a:p>
            <a:pPr marL="457200" indent="-457200">
              <a:buAutoNum type="alphaUcPeriod"/>
            </a:pPr>
            <a:r>
              <a:rPr lang="en-US" sz="2800" dirty="0"/>
              <a:t>Service represents business behavior, function represents application </a:t>
            </a:r>
            <a:r>
              <a:rPr lang="en-US" sz="2800" dirty="0" err="1"/>
              <a:t>behaviour</a:t>
            </a:r>
            <a:endParaRPr lang="en-US" sz="2800" dirty="0"/>
          </a:p>
          <a:p>
            <a:pPr marL="4572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0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A9706C8-CF6F-4EF6-B8F4-D529E4BCC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7062" b="41245"/>
          <a:stretch/>
        </p:blipFill>
        <p:spPr>
          <a:xfrm>
            <a:off x="5490720" y="3159487"/>
            <a:ext cx="5040782" cy="357355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3BC1EEE-4EB3-4FCA-9754-90AF74040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59D838-1883-4D30-AA4E-A01324354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2B8202A-E9EF-4F8F-A38C-F525EBA254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20002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What is the best interpretation of the diagram?</a:t>
            </a:r>
          </a:p>
          <a:p>
            <a:pPr marL="0" indent="0">
              <a:buNone/>
            </a:pPr>
            <a:endParaRPr lang="en-US" sz="2400" dirty="0"/>
          </a:p>
          <a:p>
            <a:pPr>
              <a:buAutoNum type="alphaUcPeriod"/>
            </a:pPr>
            <a:r>
              <a:rPr lang="en-US" sz="2400" dirty="0"/>
              <a:t>Product Offer function provides </a:t>
            </a:r>
            <a:br>
              <a:rPr lang="en-US" sz="2400" dirty="0"/>
            </a:br>
            <a:r>
              <a:rPr lang="en-US" sz="2400" dirty="0"/>
              <a:t>Product Details service to ERP </a:t>
            </a:r>
            <a:br>
              <a:rPr lang="en-US" sz="2400" dirty="0"/>
            </a:br>
            <a:r>
              <a:rPr lang="en-US" sz="2400" dirty="0"/>
              <a:t>application</a:t>
            </a:r>
          </a:p>
          <a:p>
            <a:pPr>
              <a:buAutoNum type="alphaUcPeriod"/>
            </a:pPr>
            <a:r>
              <a:rPr lang="en-US" sz="2400" dirty="0"/>
              <a:t>Contact Management, Product Offer </a:t>
            </a:r>
            <a:br>
              <a:rPr lang="en-US" sz="2400" dirty="0"/>
            </a:br>
            <a:r>
              <a:rPr lang="en-US" sz="2400" dirty="0"/>
              <a:t>and Campaign Management are </a:t>
            </a:r>
            <a:br>
              <a:rPr lang="en-US" sz="2400" dirty="0"/>
            </a:br>
            <a:r>
              <a:rPr lang="en-US" sz="2400" dirty="0"/>
              <a:t>internal CRM processes</a:t>
            </a:r>
          </a:p>
          <a:p>
            <a:pPr>
              <a:buAutoNum type="alphaUcPeriod"/>
            </a:pPr>
            <a:r>
              <a:rPr lang="en-US" sz="2400" dirty="0"/>
              <a:t>ERP application provides a service </a:t>
            </a:r>
            <a:br>
              <a:rPr lang="en-US" sz="2400" dirty="0"/>
            </a:br>
            <a:r>
              <a:rPr lang="en-US" sz="2400" dirty="0"/>
              <a:t>that is consumed by Product Offer </a:t>
            </a:r>
            <a:br>
              <a:rPr lang="en-US" sz="2400" dirty="0"/>
            </a:br>
            <a:r>
              <a:rPr lang="en-US" sz="2400" dirty="0"/>
              <a:t>function of CRM</a:t>
            </a:r>
          </a:p>
          <a:p>
            <a:pPr>
              <a:buAutoNum type="alphaUcPeriod"/>
            </a:pPr>
            <a:r>
              <a:rPr lang="en-US" sz="2400" dirty="0"/>
              <a:t>Product Details in an application interface </a:t>
            </a:r>
            <a:br>
              <a:rPr lang="en-US" sz="2400" dirty="0"/>
            </a:br>
            <a:r>
              <a:rPr lang="en-US" sz="2400" dirty="0"/>
              <a:t>which is used by CRM to access ERP </a:t>
            </a:r>
            <a:br>
              <a:rPr lang="en-US" sz="2400" dirty="0"/>
            </a:br>
            <a:r>
              <a:rPr lang="en-US" sz="2400" dirty="0"/>
              <a:t>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119330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D3D86-D050-4DBC-B93C-A67952731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Application layer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348497-80B9-4442-B23A-9B5E36968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B23AE5-2BC3-4066-9870-81146FE1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0" y="1876402"/>
            <a:ext cx="5894892" cy="4717843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FE35C308-6576-4CF8-B1E6-B264E65BDCDD}"/>
              </a:ext>
            </a:extLst>
          </p:cNvPr>
          <p:cNvSpPr/>
          <p:nvPr/>
        </p:nvSpPr>
        <p:spPr>
          <a:xfrm rot="5400000">
            <a:off x="8803180" y="3443214"/>
            <a:ext cx="936130" cy="2520349"/>
          </a:xfrm>
          <a:prstGeom prst="downArrow">
            <a:avLst/>
          </a:prstGeom>
          <a:solidFill>
            <a:schemeClr val="accent2">
              <a:alpha val="39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3CAA67-CB75-4ADE-B0BE-9EE6FDA14D2D}"/>
              </a:ext>
            </a:extLst>
          </p:cNvPr>
          <p:cNvSpPr/>
          <p:nvPr/>
        </p:nvSpPr>
        <p:spPr>
          <a:xfrm>
            <a:off x="89970" y="6949508"/>
            <a:ext cx="53467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Source: https://pubs.opengroup.org/architecture/archimate3-doc/apdxd.html</a:t>
            </a:r>
          </a:p>
        </p:txBody>
      </p:sp>
    </p:spTree>
    <p:extLst>
      <p:ext uri="{BB962C8B-B14F-4D97-AF65-F5344CB8AC3E}">
        <p14:creationId xmlns:p14="http://schemas.microsoft.com/office/powerpoint/2010/main" val="10276711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_Template_empt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Benutzerdefiniert</PresentationFormat>
  <Paragraphs>44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11</vt:i4>
      </vt:variant>
    </vt:vector>
  </HeadingPairs>
  <TitlesOfParts>
    <vt:vector size="23" baseType="lpstr">
      <vt:lpstr>Arial</vt:lpstr>
      <vt:lpstr>Arial Narrow</vt:lpstr>
      <vt:lpstr>Bradley Hand ITC</vt:lpstr>
      <vt:lpstr>Calibri</vt:lpstr>
      <vt:lpstr>FontAwesome</vt:lpstr>
      <vt:lpstr>Wingdings 3</vt:lpstr>
      <vt:lpstr>Titel_Template</vt:lpstr>
      <vt:lpstr>Agenda_Template_empty</vt:lpstr>
      <vt:lpstr>Normal_Template</vt:lpstr>
      <vt:lpstr>2_End_Template</vt:lpstr>
      <vt:lpstr>3_End_Template</vt:lpstr>
      <vt:lpstr>1_Normal_Template</vt:lpstr>
      <vt:lpstr>PowerPoint-Präsentation</vt:lpstr>
      <vt:lpstr>Agenda</vt:lpstr>
      <vt:lpstr>PowerPoint-Präsentation</vt:lpstr>
      <vt:lpstr>Agenda</vt:lpstr>
      <vt:lpstr>Application Layer Metamodel</vt:lpstr>
      <vt:lpstr>Application Layer - Elements &amp; Relations</vt:lpstr>
      <vt:lpstr>Test Yourself Questions</vt:lpstr>
      <vt:lpstr>Test Yourself Question</vt:lpstr>
      <vt:lpstr>Application layer</vt:lpstr>
      <vt:lpstr>Discuss in your group: What elements are most important for your individual transformation challange? Why? Present the results in the classroom!</vt:lpstr>
      <vt:lpstr>Assignment 5 – Design the application architecture</vt:lpstr>
    </vt:vector>
  </TitlesOfParts>
  <Company>BOC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ADOit_EN</dc:title>
  <dc:creator>BOC AG</dc:creator>
  <cp:lastModifiedBy>Christoph Moser</cp:lastModifiedBy>
  <cp:revision>497</cp:revision>
  <dcterms:created xsi:type="dcterms:W3CDTF">2009-07-14T13:47:12Z</dcterms:created>
  <dcterms:modified xsi:type="dcterms:W3CDTF">2019-12-12T15:45:40Z</dcterms:modified>
  <cp:category>Version_4</cp:category>
</cp:coreProperties>
</file>