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3" r:id="rId2"/>
    <p:sldMasterId id="2147484289" r:id="rId3"/>
    <p:sldMasterId id="2147485149" r:id="rId4"/>
    <p:sldMasterId id="2147485151" r:id="rId5"/>
    <p:sldMasterId id="2147485164" r:id="rId6"/>
  </p:sldMasterIdLst>
  <p:notesMasterIdLst>
    <p:notesMasterId r:id="rId25"/>
  </p:notesMasterIdLst>
  <p:handoutMasterIdLst>
    <p:handoutMasterId r:id="rId26"/>
  </p:handoutMasterIdLst>
  <p:sldIdLst>
    <p:sldId id="283" r:id="rId7"/>
    <p:sldId id="333" r:id="rId8"/>
    <p:sldId id="520" r:id="rId9"/>
    <p:sldId id="465" r:id="rId10"/>
    <p:sldId id="581" r:id="rId11"/>
    <p:sldId id="522" r:id="rId12"/>
    <p:sldId id="523" r:id="rId13"/>
    <p:sldId id="466" r:id="rId14"/>
    <p:sldId id="467" r:id="rId15"/>
    <p:sldId id="565" r:id="rId16"/>
    <p:sldId id="525" r:id="rId17"/>
    <p:sldId id="526" r:id="rId18"/>
    <p:sldId id="527" r:id="rId19"/>
    <p:sldId id="473" r:id="rId20"/>
    <p:sldId id="474" r:id="rId21"/>
    <p:sldId id="583" r:id="rId22"/>
    <p:sldId id="584" r:id="rId23"/>
    <p:sldId id="582" r:id="rId24"/>
  </p:sldIdLst>
  <p:sldSz cx="10693400" cy="756126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777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6788" indent="155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9388" indent="2333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33575" indent="3111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88B563-27FF-4E98-B7AD-02BD507D638B}">
          <p14:sldIdLst>
            <p14:sldId id="283"/>
            <p14:sldId id="333"/>
            <p14:sldId id="520"/>
            <p14:sldId id="465"/>
            <p14:sldId id="581"/>
            <p14:sldId id="522"/>
            <p14:sldId id="523"/>
            <p14:sldId id="466"/>
            <p14:sldId id="467"/>
            <p14:sldId id="565"/>
            <p14:sldId id="525"/>
            <p14:sldId id="526"/>
            <p14:sldId id="527"/>
            <p14:sldId id="473"/>
            <p14:sldId id="474"/>
            <p14:sldId id="583"/>
            <p14:sldId id="584"/>
            <p14:sldId id="5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drabek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3A"/>
    <a:srgbClr val="6FBC84"/>
    <a:srgbClr val="0054A3"/>
    <a:srgbClr val="D6E9D8"/>
    <a:srgbClr val="A8D3AE"/>
    <a:srgbClr val="86BBE6"/>
    <a:srgbClr val="4D8ECC"/>
    <a:srgbClr val="0066B0"/>
    <a:srgbClr val="D0D0D0"/>
    <a:srgbClr val="BBD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38" autoAdjust="0"/>
  </p:normalViewPr>
  <p:slideViewPr>
    <p:cSldViewPr>
      <p:cViewPr varScale="1">
        <p:scale>
          <a:sx n="95" d="100"/>
          <a:sy n="95" d="100"/>
        </p:scale>
        <p:origin x="1518" y="9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0"/>
    </p:cViewPr>
  </p:sorterViewPr>
  <p:notesViewPr>
    <p:cSldViewPr>
      <p:cViewPr varScale="1">
        <p:scale>
          <a:sx n="58" d="100"/>
          <a:sy n="58" d="100"/>
        </p:scale>
        <p:origin x="2246" y="82"/>
      </p:cViewPr>
      <p:guideLst>
        <p:guide orient="horz" pos="3225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9610570-1B0E-4F31-BC7B-8C24DA1EC370}" type="datetimeFigureOut">
              <a:rPr lang="de-DE"/>
              <a:pPr>
                <a:defRPr/>
              </a:pPr>
              <a:t>12.12.2019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1903819-258C-4922-9D97-079ACFDCCC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438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CEE3996-B29C-4351-9635-9671F7EF706E}" type="datetimeFigureOut">
              <a:rPr lang="de-DE"/>
              <a:pPr>
                <a:defRPr/>
              </a:pPr>
              <a:t>12.12.2019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69938"/>
            <a:ext cx="5422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2" tIns="47731" rIns="95462" bIns="477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5462" tIns="47731" rIns="95462" bIns="47731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0F7BF52-B45D-4D37-A1C8-3648F2744B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9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0388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2363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4338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6313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8010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69613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1215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2817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B7765-D669-4874-ADAB-5EAC3BC8E77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38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shutterstock_523858522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53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223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600" dirty="0"/>
              <a:t>https://www.shutterstock.com/de/image-photo/white-chalk-paint-texture-on-black-712639246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44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https://www.shutterstock.com/de/image-vector/industrial-western-sahara-map-blue-homework-1507184135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49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CDCD7BB8-66BB-4E2C-91F7-CE4B744CB113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12.12.2019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EB448435-5493-46AA-9D25-09237A4B7870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2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None/>
              <a:defRPr sz="1900">
                <a:latin typeface="Arial Narrow" pitchFamily="34" charset="0"/>
              </a:defRPr>
            </a:lvl1pPr>
            <a:lvl2pPr marL="560387" indent="0"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None/>
              <a:defRPr sz="1600">
                <a:latin typeface="Arial Narrow" pitchFamily="34" charset="0"/>
              </a:defRPr>
            </a:lvl2pPr>
            <a:lvl3pPr marL="1123950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sz="1600">
                <a:latin typeface="Arial Narrow" pitchFamily="34" charset="0"/>
              </a:defRPr>
            </a:lvl3pPr>
            <a:lvl4pPr marL="1685925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46313" indent="0" algn="l">
              <a:buNone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008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736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501220" cy="5358620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2pPr>
            <a:lvl3pPr marL="1466850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825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9213" indent="-342900" algn="l"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492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Folie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31792" y="335401"/>
            <a:ext cx="9089390" cy="609742"/>
          </a:xfrm>
          <a:prstGeom prst="rect">
            <a:avLst/>
          </a:prstGeom>
        </p:spPr>
        <p:txBody>
          <a:bodyPr lIns="0" tIns="56149" rIns="112301" bIns="56149"/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31794" y="1009424"/>
            <a:ext cx="9094146" cy="413753"/>
          </a:xfrm>
          <a:prstGeom prst="rect">
            <a:avLst/>
          </a:prstGeom>
        </p:spPr>
        <p:txBody>
          <a:bodyPr lIns="35994" tIns="35994" rIns="112301" bIns="35994"/>
          <a:lstStyle>
            <a:lvl1pPr>
              <a:buNone/>
              <a:defRPr sz="21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60388" y="1780367"/>
            <a:ext cx="9501220" cy="5358620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8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600">
                <a:latin typeface="Arial Narrow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10131424" y="7353301"/>
            <a:ext cx="501650" cy="4032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ED2EDD5A-C086-4010-98CC-F2211D670E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2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_slid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92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Folie_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31792" y="335401"/>
            <a:ext cx="9089390" cy="609742"/>
          </a:xfrm>
          <a:prstGeom prst="rect">
            <a:avLst/>
          </a:prstGeom>
        </p:spPr>
        <p:txBody>
          <a:bodyPr lIns="0" tIns="56149" rIns="112301" bIns="56149"/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31794" y="1009424"/>
            <a:ext cx="9094146" cy="413753"/>
          </a:xfrm>
          <a:prstGeom prst="rect">
            <a:avLst/>
          </a:prstGeom>
        </p:spPr>
        <p:txBody>
          <a:bodyPr lIns="35994" tIns="35994" rIns="112301" bIns="35994"/>
          <a:lstStyle>
            <a:lvl1pPr>
              <a:buNone/>
              <a:defRPr sz="21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60388" y="1780367"/>
            <a:ext cx="9501220" cy="5358620"/>
          </a:xfrm>
          <a:prstGeom prst="rect">
            <a:avLst/>
          </a:prstGeom>
        </p:spPr>
        <p:txBody>
          <a:bodyPr lIns="91424" tIns="45712" rIns="91424" bIns="45712"/>
          <a:lstStyle>
            <a:lvl1pPr marL="457120" indent="-45712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just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800">
                <a:latin typeface="Arial Narrow" pitchFamily="34" charset="0"/>
              </a:defRPr>
            </a:lvl2pPr>
            <a:lvl3pPr marL="1466591" indent="-342840" algn="just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467" indent="-342840" algn="just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8756" indent="-342840" algn="just">
              <a:buFont typeface="+mj-lt"/>
              <a:buAutoNum type="arabicPeriod"/>
              <a:defRPr sz="1600">
                <a:latin typeface="Arial Narrow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10131424" y="7353301"/>
            <a:ext cx="501650" cy="4032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D163BE57-A0EF-4F52-B02C-0E00194308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31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Folie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31792" y="335401"/>
            <a:ext cx="9089390" cy="609742"/>
          </a:xfrm>
          <a:prstGeom prst="rect">
            <a:avLst/>
          </a:prstGeom>
        </p:spPr>
        <p:txBody>
          <a:bodyPr lIns="0" tIns="56149" rIns="112301" bIns="56149"/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31794" y="1009424"/>
            <a:ext cx="9094146" cy="413753"/>
          </a:xfrm>
          <a:prstGeom prst="rect">
            <a:avLst/>
          </a:prstGeom>
        </p:spPr>
        <p:txBody>
          <a:bodyPr lIns="35994" tIns="35994" rIns="112301" bIns="35994"/>
          <a:lstStyle>
            <a:lvl1pPr>
              <a:buNone/>
              <a:defRPr sz="21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60388" y="1780367"/>
            <a:ext cx="9501220" cy="5358620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8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600">
                <a:latin typeface="Arial Narrow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10131424" y="7353301"/>
            <a:ext cx="501650" cy="4032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ED2EDD5A-C086-4010-98CC-F2211D670E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81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321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None/>
              <a:defRPr sz="1900">
                <a:latin typeface="Arial Narrow" pitchFamily="34" charset="0"/>
              </a:defRPr>
            </a:lvl1pPr>
            <a:lvl2pPr marL="560387" indent="0"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None/>
              <a:defRPr sz="1600">
                <a:latin typeface="Arial Narrow" pitchFamily="34" charset="0"/>
              </a:defRPr>
            </a:lvl2pPr>
            <a:lvl3pPr marL="1123950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sz="1600">
                <a:latin typeface="Arial Narrow" pitchFamily="34" charset="0"/>
              </a:defRPr>
            </a:lvl3pPr>
            <a:lvl4pPr marL="1685925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46313" indent="0" algn="l">
              <a:buNone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066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547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501220" cy="5358620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2pPr>
            <a:lvl3pPr marL="1466850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825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9213" indent="-342900" algn="l"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163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Template_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63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Template_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18943-FC01-4B1A-8963-0E1AC8024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C24FDF9A-24A4-48EA-9190-8B3AEA29A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869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286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c-group.com/imprint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8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1" name="Rechteck 12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7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5pPr>
      <a:lvl6pPr marL="483932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6pPr>
      <a:lvl7pPr marL="967865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7pPr>
      <a:lvl8pPr marL="1451798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8pPr>
      <a:lvl9pPr marL="1935730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088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5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629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562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493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427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32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65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98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73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662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595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528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46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5DC936A3-CC63-43E1-9F89-C8301B494650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University of Vienna, Department of Knowledge Engineering &amp; BOC Group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1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2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5" r:id="rId1"/>
    <p:sldLayoutId id="2147485144" r:id="rId2"/>
    <p:sldLayoutId id="2147485140" r:id="rId3"/>
    <p:sldLayoutId id="2147485141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194F11D-1CEA-43EC-A3F0-B9A2E957175D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4101" name="Rechteck 12"/>
          <p:cNvSpPr>
            <a:spLocks noChangeArrowheads="1"/>
          </p:cNvSpPr>
          <p:nvPr userDrawn="1"/>
        </p:nvSpPr>
        <p:spPr bwMode="auto">
          <a:xfrm>
            <a:off x="-1" y="0"/>
            <a:ext cx="10693399" cy="180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2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26" name="Rechteck 25"/>
          <p:cNvSpPr/>
          <p:nvPr userDrawn="1"/>
        </p:nvSpPr>
        <p:spPr>
          <a:xfrm>
            <a:off x="666700" y="7150299"/>
            <a:ext cx="9360000" cy="230832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39250" algn="r"/>
              </a:tabLst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Imprint and copyright: publisher and manufacturer: BOC Products &amp; Services AG, place of publishing and manufacturing: Vienna, Austria;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hlinkClick r:id="rId3"/>
              </a:rPr>
              <a:t>https://www.boc-group.com/imprint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.</a:t>
            </a:r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99" y="1805677"/>
            <a:ext cx="9360001" cy="3120849"/>
          </a:xfrm>
          <a:prstGeom prst="rect">
            <a:avLst/>
          </a:prstGeom>
        </p:spPr>
      </p:pic>
      <p:sp>
        <p:nvSpPr>
          <p:cNvPr id="31" name="Rechteck 30"/>
          <p:cNvSpPr/>
          <p:nvPr userDrawn="1"/>
        </p:nvSpPr>
        <p:spPr>
          <a:xfrm>
            <a:off x="5274692" y="5644150"/>
            <a:ext cx="47525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4488" indent="0">
              <a:buNone/>
              <a:tabLst>
                <a:tab pos="444500" algn="l"/>
              </a:tabLst>
            </a:pP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Connect </a:t>
            </a:r>
            <a:r>
              <a:rPr lang="de-DE" sz="1800" b="1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with</a:t>
            </a: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800" b="1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us</a:t>
            </a: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!</a:t>
            </a:r>
          </a:p>
          <a:p>
            <a:pPr marL="1614488" indent="0" algn="l">
              <a:buNone/>
              <a:tabLst>
                <a:tab pos="444500" algn="l"/>
              </a:tabLst>
            </a:pPr>
            <a:r>
              <a:rPr lang="de-DE" sz="15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Follow </a:t>
            </a:r>
            <a:r>
              <a:rPr lang="de-DE" sz="1500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us</a:t>
            </a:r>
            <a:r>
              <a:rPr lang="de-DE" sz="15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and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feel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our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heartbeat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.</a:t>
            </a:r>
            <a:endParaRPr lang="de-DE" sz="1500" kern="1200" dirty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  <a:p>
            <a:pPr marL="1614488" indent="0" algn="l">
              <a:buNone/>
              <a:tabLst>
                <a:tab pos="444500" algn="l"/>
              </a:tabLst>
            </a:pPr>
            <a:endParaRPr lang="de-DE" sz="500" kern="1200" dirty="0">
              <a:solidFill>
                <a:schemeClr val="tx1"/>
              </a:solidFill>
              <a:latin typeface="FontAwesome" pitchFamily="2" charset="0"/>
              <a:ea typeface="+mn-ea"/>
              <a:cs typeface="+mn-cs"/>
            </a:endParaRPr>
          </a:p>
          <a:p>
            <a:pPr marL="1614488" indent="0" algn="l">
              <a:buNone/>
              <a:tabLst>
                <a:tab pos="444500" algn="l"/>
              </a:tabLst>
            </a:pPr>
            <a:r>
              <a:rPr lang="de-DE" sz="2000" kern="1200" dirty="0">
                <a:solidFill>
                  <a:schemeClr val="tx1"/>
                </a:solidFill>
                <a:latin typeface="FontAwesome" pitchFamily="2" charset="0"/>
                <a:ea typeface="+mn-ea"/>
                <a:cs typeface="+mn-cs"/>
              </a:rPr>
              <a:t>  </a:t>
            </a:r>
            <a:r>
              <a:rPr lang="de-DE" sz="20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itel 1"/>
          <p:cNvSpPr txBox="1">
            <a:spLocks/>
          </p:cNvSpPr>
          <p:nvPr userDrawn="1"/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561602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1123205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1684807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224640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GB" dirty="0"/>
              <a:t>For further information…</a:t>
            </a:r>
          </a:p>
        </p:txBody>
      </p:sp>
      <p:sp>
        <p:nvSpPr>
          <p:cNvPr id="35" name="Textplatzhalter 7"/>
          <p:cNvSpPr txBox="1">
            <a:spLocks/>
          </p:cNvSpPr>
          <p:nvPr userDrawn="1"/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 marL="420688" indent="-420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11225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4033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325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5713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813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414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016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618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… please get in touch with us!</a:t>
            </a:r>
          </a:p>
        </p:txBody>
      </p:sp>
    </p:spTree>
    <p:extLst>
      <p:ext uri="{BB962C8B-B14F-4D97-AF65-F5344CB8AC3E}">
        <p14:creationId xmlns:p14="http://schemas.microsoft.com/office/powerpoint/2010/main" val="116399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194F11D-1CEA-43EC-A3F0-B9A2E957175D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de-DE" sz="900" dirty="0">
                <a:solidFill>
                  <a:srgbClr val="4D4D4D"/>
                </a:solidFill>
                <a:cs typeface="Arial" charset="0"/>
              </a:rPr>
              <a:t>BOC Academy Programme  |  © BOC Group </a:t>
            </a:r>
            <a:endParaRPr lang="de-AT" altLang="de-DE" sz="9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101" name="Rechteck 12"/>
          <p:cNvSpPr>
            <a:spLocks noChangeArrowheads="1"/>
          </p:cNvSpPr>
          <p:nvPr userDrawn="1"/>
        </p:nvSpPr>
        <p:spPr bwMode="auto">
          <a:xfrm>
            <a:off x="-1" y="0"/>
            <a:ext cx="10693399" cy="180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fld id="{840733A4-9D99-4957-BA8A-101F78A09E1B}" type="slidenum">
              <a:rPr lang="de-DE" altLang="de-DE"/>
              <a:pPr algn="ctr"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1257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9183659" y="417053"/>
            <a:ext cx="1057252" cy="445988"/>
            <a:chOff x="9183659" y="417053"/>
            <a:chExt cx="1057252" cy="445988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6335" y="417053"/>
              <a:ext cx="514576" cy="445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F47BB883-9E41-4655-AAE4-EDC96567D15C}"/>
                </a:ext>
              </a:extLst>
            </p:cNvPr>
            <p:cNvSpPr/>
            <p:nvPr userDrawn="1"/>
          </p:nvSpPr>
          <p:spPr>
            <a:xfrm>
              <a:off x="9183659" y="417502"/>
              <a:ext cx="445539" cy="44553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dirty="0">
                  <a:solidFill>
                    <a:schemeClr val="bg1"/>
                  </a:solidFill>
                  <a:latin typeface="FontAwesome"/>
                </a:rPr>
                <a:t></a:t>
              </a:r>
              <a:endParaRPr lang="de-AT" sz="1600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3" r:id="rId6"/>
    <p:sldLayoutId id="2147485175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EEC80FD-3057-42A5-9DD2-B0956A31C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2511"/>
          <a:stretch/>
        </p:blipFill>
        <p:spPr>
          <a:xfrm>
            <a:off x="9969" y="0"/>
            <a:ext cx="10683431" cy="756126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0" y="5512018"/>
            <a:ext cx="10707455" cy="1314316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390013" y="5829373"/>
            <a:ext cx="848663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/>
            <a:r>
              <a:rPr lang="de-AT" altLang="de-DE" sz="2400" b="1" dirty="0">
                <a:solidFill>
                  <a:schemeClr val="bg1"/>
                </a:solidFill>
                <a:latin typeface="+mn-lt"/>
              </a:rPr>
              <a:t>Enterprise Architecture Management</a:t>
            </a:r>
            <a:endParaRPr lang="de-DE" altLang="de-DE" sz="2400" b="1" dirty="0">
              <a:solidFill>
                <a:schemeClr val="bg1"/>
              </a:solidFill>
              <a:latin typeface="+mn-lt"/>
            </a:endParaRPr>
          </a:p>
          <a:p>
            <a:pPr marL="0" indent="0"/>
            <a:r>
              <a:rPr lang="de-DE" altLang="de-DE" dirty="0" err="1">
                <a:solidFill>
                  <a:schemeClr val="bg1"/>
                </a:solidFill>
                <a:latin typeface="+mn-lt"/>
              </a:rPr>
              <a:t>Introduction</a:t>
            </a:r>
            <a:r>
              <a:rPr lang="de-DE" altLang="de-DE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altLang="de-DE" dirty="0" err="1">
                <a:solidFill>
                  <a:schemeClr val="bg1"/>
                </a:solidFill>
                <a:latin typeface="+mn-lt"/>
              </a:rPr>
              <a:t>to</a:t>
            </a:r>
            <a:r>
              <a:rPr lang="de-DE" altLang="de-DE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altLang="de-DE" dirty="0" err="1">
                <a:solidFill>
                  <a:schemeClr val="bg1"/>
                </a:solidFill>
                <a:latin typeface="+mn-lt"/>
              </a:rPr>
              <a:t>ArchiMate</a:t>
            </a:r>
            <a:r>
              <a:rPr lang="de-DE" altLang="de-DE" dirty="0">
                <a:solidFill>
                  <a:schemeClr val="bg1"/>
                </a:solidFill>
                <a:latin typeface="+mn-lt"/>
              </a:rPr>
              <a:t> – The Technology Layer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936" y="5690874"/>
            <a:ext cx="7921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5400" dirty="0">
                <a:solidFill>
                  <a:schemeClr val="bg1"/>
                </a:solidFill>
                <a:latin typeface="FontAwesome"/>
              </a:rPr>
              <a:t></a:t>
            </a:r>
            <a:endParaRPr lang="de-AT" sz="5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4EC30-9575-4363-A42E-D5ED60EFC1F4}"/>
              </a:ext>
            </a:extLst>
          </p:cNvPr>
          <p:cNvSpPr txBox="1"/>
          <p:nvPr/>
        </p:nvSpPr>
        <p:spPr>
          <a:xfrm>
            <a:off x="6282830" y="6300981"/>
            <a:ext cx="309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dirty="0">
                <a:solidFill>
                  <a:schemeClr val="bg1"/>
                </a:solidFill>
              </a:rPr>
              <a:t>Supported by:</a:t>
            </a:r>
            <a:br>
              <a:rPr lang="de-AT" sz="1400" dirty="0">
                <a:solidFill>
                  <a:schemeClr val="bg1"/>
                </a:solidFill>
              </a:rPr>
            </a:br>
            <a:r>
              <a:rPr lang="de-AT" sz="1400" dirty="0">
                <a:solidFill>
                  <a:schemeClr val="bg1"/>
                </a:solidFill>
              </a:rPr>
              <a:t>www.adoit-community.com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FA7B4-A1A1-4122-BA54-98FDD90D4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262" y="327136"/>
            <a:ext cx="6951514" cy="815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EB1281-FEB9-413C-A272-050BDFEE5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32" y="5512016"/>
            <a:ext cx="1314317" cy="13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91C997-4504-485C-962A-0DCFBE5CFF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2F1CA66-54D0-46BF-85AE-E75DA2C79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FBAA387-7577-43FC-8EFE-5FE13C12A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What is false statement about </a:t>
            </a:r>
            <a:r>
              <a:rPr lang="en-US" sz="2800" dirty="0" err="1">
                <a:solidFill>
                  <a:srgbClr val="00B050"/>
                </a:solidFill>
              </a:rPr>
              <a:t>colours</a:t>
            </a:r>
            <a:r>
              <a:rPr lang="en-US" sz="2800" dirty="0">
                <a:solidFill>
                  <a:srgbClr val="00B050"/>
                </a:solidFill>
              </a:rPr>
              <a:t> in ArchiMate?</a:t>
            </a:r>
          </a:p>
          <a:p>
            <a:pPr marL="514350" indent="-514350">
              <a:buAutoNum type="alphaUcPeriod"/>
            </a:pPr>
            <a:r>
              <a:rPr lang="en-US" sz="2800" dirty="0"/>
              <a:t>There is no prescription for using </a:t>
            </a:r>
            <a:r>
              <a:rPr lang="en-US" sz="2800" dirty="0" err="1"/>
              <a:t>colours</a:t>
            </a:r>
            <a:r>
              <a:rPr lang="en-US" sz="2800" dirty="0"/>
              <a:t> in ArchiMate, you can use any </a:t>
            </a:r>
            <a:r>
              <a:rPr lang="en-US" sz="2800" dirty="0" err="1"/>
              <a:t>colours</a:t>
            </a:r>
            <a:endParaRPr lang="en-US" sz="2800" dirty="0"/>
          </a:p>
          <a:p>
            <a:pPr marL="514350" indent="-514350">
              <a:buAutoNum type="alphaUcPeriod"/>
            </a:pPr>
            <a:r>
              <a:rPr lang="en-US" sz="2800" dirty="0"/>
              <a:t>In addition to </a:t>
            </a:r>
            <a:r>
              <a:rPr lang="en-US" sz="2800" dirty="0" err="1"/>
              <a:t>colours</a:t>
            </a:r>
            <a:r>
              <a:rPr lang="en-US" sz="2800" dirty="0"/>
              <a:t>, letters S, B, A, T, P, I may be used to distinguish between the layers</a:t>
            </a:r>
          </a:p>
          <a:p>
            <a:pPr marL="514350" indent="-514350">
              <a:buAutoNum type="alphaUcPeriod"/>
            </a:pPr>
            <a:r>
              <a:rPr lang="en-US" sz="2800" dirty="0"/>
              <a:t>ArchiMate defines yellow, blue and green for business, application and technology layers</a:t>
            </a:r>
          </a:p>
          <a:p>
            <a:pPr marL="514350" indent="-514350">
              <a:buAutoNum type="alphaUcPeriod"/>
            </a:pPr>
            <a:r>
              <a:rPr lang="en-US" sz="2800" dirty="0"/>
              <a:t>It is recommended to use </a:t>
            </a:r>
            <a:r>
              <a:rPr lang="en-US" sz="2800" dirty="0" err="1"/>
              <a:t>colours</a:t>
            </a:r>
            <a:r>
              <a:rPr lang="en-US" sz="2800" dirty="0"/>
              <a:t> to highlight elements and relationships in </a:t>
            </a:r>
            <a:r>
              <a:rPr lang="en-US" sz="2800" dirty="0" err="1"/>
              <a:t>visualisations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17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7A9500F-86CD-4A95-85D8-E63827A64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628"/>
            <a:ext cx="10693400" cy="5648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D8BF4-763C-4EAA-B758-C217B627A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901FB7E-E982-464A-8D45-E084E6C8EF3E}"/>
              </a:ext>
            </a:extLst>
          </p:cNvPr>
          <p:cNvSpPr txBox="1"/>
          <p:nvPr/>
        </p:nvSpPr>
        <p:spPr bwMode="auto">
          <a:xfrm>
            <a:off x="618180" y="1585304"/>
            <a:ext cx="94811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9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Extension </a:t>
            </a:r>
            <a:r>
              <a:rPr lang="de-AT" sz="96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Layers</a:t>
            </a:r>
            <a:endParaRPr lang="de-AT" sz="9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de-AT" sz="96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Iand</a:t>
            </a:r>
            <a:r>
              <a:rPr lang="de-AT" sz="9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Motivation </a:t>
            </a:r>
            <a:r>
              <a:rPr lang="de-AT" sz="96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Aspect</a:t>
            </a:r>
            <a:r>
              <a:rPr lang="de-AT" sz="9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)</a:t>
            </a:r>
            <a:endParaRPr lang="de-AT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1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185A0-2A47-43B6-B587-F9ED35EDC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Motivation – Elements and Relations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F8694E-C918-4A34-87D7-C6263BA4C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 descr="ArchiMate motivation layer">
            <a:extLst>
              <a:ext uri="{FF2B5EF4-FFF2-40B4-BE49-F238E27FC236}">
                <a16:creationId xmlns:a16="http://schemas.microsoft.com/office/drawing/2014/main" id="{45441F5B-8771-4B9D-A60C-0B55414E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2"/>
          <a:stretch/>
        </p:blipFill>
        <p:spPr bwMode="auto">
          <a:xfrm>
            <a:off x="1890220" y="1836361"/>
            <a:ext cx="6192860" cy="52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3ABAD-C562-4631-A919-FA31BAA09E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Implementation and Migration Extension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2ED4A3-F57A-47B1-A7AB-BB57CC09D1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050" name="Picture 2" descr="ArchiMate implementation and migration extension">
            <a:extLst>
              <a:ext uri="{FF2B5EF4-FFF2-40B4-BE49-F238E27FC236}">
                <a16:creationId xmlns:a16="http://schemas.microsoft.com/office/drawing/2014/main" id="{792EEBE3-6E71-473D-980B-AC9FB760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1" y="2065337"/>
            <a:ext cx="9238676" cy="460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7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6CEC1BD-9675-46B2-A147-3AE3239285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Test </a:t>
            </a:r>
            <a:r>
              <a:rPr lang="de-AT" dirty="0" err="1"/>
              <a:t>Yourself</a:t>
            </a:r>
            <a:r>
              <a:rPr lang="de-AT" dirty="0"/>
              <a:t> Question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460A28B-31D0-4315-9EE5-561B30381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DE9E513-6119-40D5-9B6F-EA0274D34C78}"/>
              </a:ext>
            </a:extLst>
          </p:cNvPr>
          <p:cNvSpPr txBox="1"/>
          <p:nvPr/>
        </p:nvSpPr>
        <p:spPr bwMode="auto">
          <a:xfrm>
            <a:off x="810070" y="2124401"/>
            <a:ext cx="89111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Narrow" pitchFamily="34" charset="0"/>
              </a:rPr>
              <a:t>What colour should elements on the Business Layer be?</a:t>
            </a:r>
          </a:p>
          <a:p>
            <a:endParaRPr lang="en-GB" sz="3200" dirty="0">
              <a:latin typeface="Arial Narrow" pitchFamily="34" charset="0"/>
            </a:endParaRPr>
          </a:p>
          <a:p>
            <a:pPr marL="342900" indent="-342900">
              <a:buAutoNum type="alphaUcPeriod"/>
            </a:pPr>
            <a:r>
              <a:rPr lang="en-GB" sz="3200" dirty="0">
                <a:latin typeface="Arial Narrow" pitchFamily="34" charset="0"/>
              </a:rPr>
              <a:t> Yellow</a:t>
            </a:r>
          </a:p>
          <a:p>
            <a:pPr marL="342900" indent="-342900">
              <a:buAutoNum type="alphaUcPeriod"/>
            </a:pPr>
            <a:r>
              <a:rPr lang="en-GB" sz="3200" dirty="0">
                <a:latin typeface="Arial Narrow" pitchFamily="34" charset="0"/>
              </a:rPr>
              <a:t> Green</a:t>
            </a:r>
          </a:p>
          <a:p>
            <a:pPr marL="342900" indent="-342900">
              <a:buAutoNum type="alphaUcPeriod"/>
            </a:pPr>
            <a:r>
              <a:rPr lang="en-GB" sz="3200" dirty="0">
                <a:latin typeface="Arial Narrow" pitchFamily="34" charset="0"/>
              </a:rPr>
              <a:t> Blue</a:t>
            </a:r>
          </a:p>
          <a:p>
            <a:pPr marL="342900" indent="-342900">
              <a:buAutoNum type="alphaUcPeriod"/>
            </a:pPr>
            <a:r>
              <a:rPr lang="en-GB" sz="3200" dirty="0">
                <a:latin typeface="Arial Narrow" pitchFamily="34" charset="0"/>
              </a:rPr>
              <a:t> ArchiMate does not specify the colours of entities</a:t>
            </a:r>
          </a:p>
        </p:txBody>
      </p:sp>
    </p:spTree>
    <p:extLst>
      <p:ext uri="{BB962C8B-B14F-4D97-AF65-F5344CB8AC3E}">
        <p14:creationId xmlns:p14="http://schemas.microsoft.com/office/powerpoint/2010/main" val="422640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71DA494-A6AE-4434-AED3-53F71EF0F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Test </a:t>
            </a:r>
            <a:r>
              <a:rPr lang="de-AT" dirty="0" err="1"/>
              <a:t>Yourself</a:t>
            </a:r>
            <a:r>
              <a:rPr lang="de-AT" dirty="0"/>
              <a:t> Question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E4887FB-D6EC-416F-BE01-9DC3EF8317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63C52A-2109-43E8-8260-5B7DACA8D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86"/>
          <a:stretch/>
        </p:blipFill>
        <p:spPr>
          <a:xfrm>
            <a:off x="666699" y="1809175"/>
            <a:ext cx="7920451" cy="4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D3D86-D050-4DBC-B93C-A67952731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Technology layer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348497-80B9-4442-B23A-9B5E369687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B23AE5-2BC3-4066-9870-81146FE1E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30" y="1876402"/>
            <a:ext cx="5894892" cy="4717843"/>
          </a:xfrm>
          <a:prstGeom prst="rect">
            <a:avLst/>
          </a:prstGeom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FE35C308-6576-4CF8-B1E6-B264E65BDCDD}"/>
              </a:ext>
            </a:extLst>
          </p:cNvPr>
          <p:cNvSpPr/>
          <p:nvPr/>
        </p:nvSpPr>
        <p:spPr>
          <a:xfrm rot="5400000">
            <a:off x="8731170" y="4572742"/>
            <a:ext cx="936130" cy="2088289"/>
          </a:xfrm>
          <a:prstGeom prst="downArrow">
            <a:avLst/>
          </a:prstGeom>
          <a:solidFill>
            <a:schemeClr val="accent2">
              <a:alpha val="39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D3CAA67-CB75-4ADE-B0BE-9EE6FDA14D2D}"/>
              </a:ext>
            </a:extLst>
          </p:cNvPr>
          <p:cNvSpPr/>
          <p:nvPr/>
        </p:nvSpPr>
        <p:spPr>
          <a:xfrm>
            <a:off x="89970" y="6949508"/>
            <a:ext cx="53467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Source: https://pubs.opengroup.org/architecture/archimate3-doc/apdxd.html</a:t>
            </a:r>
          </a:p>
        </p:txBody>
      </p:sp>
    </p:spTree>
    <p:extLst>
      <p:ext uri="{BB962C8B-B14F-4D97-AF65-F5344CB8AC3E}">
        <p14:creationId xmlns:p14="http://schemas.microsoft.com/office/powerpoint/2010/main" val="102767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014A962-07C8-41BB-8BA5-602AF3726042}"/>
              </a:ext>
            </a:extLst>
          </p:cNvPr>
          <p:cNvSpPr/>
          <p:nvPr/>
        </p:nvSpPr>
        <p:spPr>
          <a:xfrm>
            <a:off x="161980" y="6948864"/>
            <a:ext cx="3065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/>
              <a:t>Source: ArchiMate 3, 10 Technology Layer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CF4063-6B5F-48BF-96D1-143ABC833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3" y="1781785"/>
            <a:ext cx="9062813" cy="516707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709D3E8-B43C-4BE6-9925-521CB1FFD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8260" y="335399"/>
            <a:ext cx="8280500" cy="1585609"/>
          </a:xfrm>
          <a:solidFill>
            <a:schemeClr val="bg1"/>
          </a:solidFill>
        </p:spPr>
        <p:txBody>
          <a:bodyPr/>
          <a:lstStyle/>
          <a:p>
            <a:r>
              <a:rPr lang="de-AT" dirty="0" err="1"/>
              <a:t>Discuss</a:t>
            </a:r>
            <a:r>
              <a:rPr lang="de-AT" dirty="0"/>
              <a:t> in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group</a:t>
            </a:r>
            <a:r>
              <a:rPr lang="de-AT" dirty="0"/>
              <a:t>: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elements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most</a:t>
            </a:r>
            <a:r>
              <a:rPr lang="de-AT" dirty="0"/>
              <a:t> </a:t>
            </a:r>
            <a:r>
              <a:rPr lang="de-AT" dirty="0" err="1"/>
              <a:t>important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individual </a:t>
            </a:r>
            <a:r>
              <a:rPr lang="de-AT" dirty="0" err="1"/>
              <a:t>transformation</a:t>
            </a:r>
            <a:r>
              <a:rPr lang="de-AT" dirty="0"/>
              <a:t> </a:t>
            </a:r>
            <a:r>
              <a:rPr lang="de-AT" dirty="0" err="1"/>
              <a:t>challange</a:t>
            </a:r>
            <a:r>
              <a:rPr lang="de-AT" dirty="0"/>
              <a:t>? </a:t>
            </a:r>
            <a:r>
              <a:rPr lang="de-AT" dirty="0" err="1"/>
              <a:t>Why</a:t>
            </a:r>
            <a:r>
              <a:rPr lang="de-AT" dirty="0"/>
              <a:t>? </a:t>
            </a:r>
            <a:r>
              <a:rPr lang="de-AT" dirty="0" err="1"/>
              <a:t>Present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results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classroom</a:t>
            </a:r>
            <a:r>
              <a:rPr lang="de-AT" dirty="0"/>
              <a:t>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9D3C95A-C36D-49BF-8708-BA4CA7A4A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0" y="309020"/>
            <a:ext cx="1616859" cy="16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39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F6CAA-FDBA-4257-A50E-584572848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5597" y="1080110"/>
            <a:ext cx="7350756" cy="609742"/>
          </a:xfrm>
        </p:spPr>
        <p:txBody>
          <a:bodyPr/>
          <a:lstStyle/>
          <a:p>
            <a:r>
              <a:rPr lang="en-GB" dirty="0"/>
              <a:t>Assignment 6 – Design the technology architecture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D3C901-E35B-4789-B9CB-27700A166A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6700" y="2472591"/>
            <a:ext cx="9072610" cy="4666396"/>
          </a:xfrm>
        </p:spPr>
        <p:txBody>
          <a:bodyPr/>
          <a:lstStyle/>
          <a:p>
            <a:r>
              <a:rPr lang="en-GB" dirty="0"/>
              <a:t>Design an adequate technology architecture that supports your transformation initiative. Chose an adequate viewpoint from ArchiMate. Discuss possible alternative designs.</a:t>
            </a:r>
            <a:endParaRPr lang="de-AT" dirty="0"/>
          </a:p>
          <a:p>
            <a:r>
              <a:rPr lang="en-GB" dirty="0"/>
              <a:t>Make sure that your technology architecture is aligned with the business architecture and the information systems architecture and that all relevant relations are mapped. </a:t>
            </a:r>
            <a:endParaRPr lang="de-AT" dirty="0"/>
          </a:p>
          <a:p>
            <a:r>
              <a:rPr lang="en-GB" dirty="0"/>
              <a:t>Before you begin the modelling task define and discuss a suitable viewpoint for the task at hand.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9C1ADF7-C965-4206-A8CD-A75D6FF6D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" b="100000" l="9524" r="8952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20" y="335400"/>
            <a:ext cx="1920406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7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0AF4696-A681-487E-AA69-FEBD5CDB5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311"/>
            <a:ext cx="10693400" cy="556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D8BF4-763C-4EAA-B758-C217B627A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C2AA1C5-271D-4F11-8057-98B61EEA1719}"/>
              </a:ext>
            </a:extLst>
          </p:cNvPr>
          <p:cNvSpPr txBox="1"/>
          <p:nvPr/>
        </p:nvSpPr>
        <p:spPr>
          <a:xfrm>
            <a:off x="810070" y="2268421"/>
            <a:ext cx="8911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4400" dirty="0" err="1">
                <a:solidFill>
                  <a:schemeClr val="bg1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ArchiMate</a:t>
            </a:r>
            <a:r>
              <a:rPr lang="de-AT" sz="4400" dirty="0">
                <a:solidFill>
                  <a:schemeClr val="bg1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 Technology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4400" dirty="0" err="1">
                <a:solidFill>
                  <a:schemeClr val="bg1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ArchiMate</a:t>
            </a:r>
            <a:r>
              <a:rPr lang="de-AT" sz="4400" dirty="0">
                <a:solidFill>
                  <a:schemeClr val="bg1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 </a:t>
            </a:r>
            <a:r>
              <a:rPr lang="de-AT" sz="4400" dirty="0" err="1">
                <a:solidFill>
                  <a:schemeClr val="bg1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Extensions</a:t>
            </a:r>
            <a:endParaRPr lang="de-AT" sz="4400" dirty="0">
              <a:solidFill>
                <a:schemeClr val="bg1"/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8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0CDDF08-D4BB-430F-A85B-9CB683CB1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" y="1332291"/>
            <a:ext cx="10693400" cy="5455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D8BF4-763C-4EAA-B758-C217B627A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F75F20-1B87-4BE1-98C4-B19D65E8FA3F}"/>
              </a:ext>
            </a:extLst>
          </p:cNvPr>
          <p:cNvSpPr txBox="1"/>
          <p:nvPr/>
        </p:nvSpPr>
        <p:spPr bwMode="auto">
          <a:xfrm>
            <a:off x="2056909" y="5076811"/>
            <a:ext cx="6624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8000" b="1" dirty="0">
                <a:latin typeface="Bradley Hand ITC" panose="03070402050302030203" pitchFamily="66" charset="0"/>
              </a:rPr>
              <a:t>Technology</a:t>
            </a:r>
            <a:endParaRPr lang="de-AT" sz="1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6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85A9F3-01AB-4837-A40F-E9248FB28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14D2809-0247-41F4-8EAF-F4DBFC9BD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66645B-5A81-40D8-B065-65800DC0F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70" y="1740262"/>
            <a:ext cx="8911112" cy="47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9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15457-C8FD-4F57-AB5B-2F0BC0A64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Technology Layer Metamodel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DDD7BA-DED6-47C2-BA8C-4E5599797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014A962-07C8-41BB-8BA5-602AF3726042}"/>
              </a:ext>
            </a:extLst>
          </p:cNvPr>
          <p:cNvSpPr/>
          <p:nvPr/>
        </p:nvSpPr>
        <p:spPr>
          <a:xfrm>
            <a:off x="161980" y="6948864"/>
            <a:ext cx="3065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/>
              <a:t>Source: ArchiMate 3, 10 Technology Layer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CF4063-6B5F-48BF-96D1-143ABC833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9" y="1487459"/>
            <a:ext cx="9062813" cy="516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4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6F7BF-271B-4118-BEFB-9DD8D6802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Technology Layer - Elements &amp; Relations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D3B9CB-5C11-4B1A-AF10-201F28712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3491DE-E7A0-4DA0-A645-A79743C4C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60" y="1692341"/>
            <a:ext cx="7489040" cy="53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7EFB7-2F72-42BA-B03C-8A7ECE8B2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Tying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all </a:t>
            </a:r>
            <a:r>
              <a:rPr lang="de-AT" dirty="0" err="1"/>
              <a:t>together</a:t>
            </a:r>
            <a:r>
              <a:rPr lang="de-AT" dirty="0"/>
              <a:t> – Cross Layer View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6C0A94-8CAF-4556-BB39-34BF46AE45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FBF73E-FB26-498A-A0EA-4ABA832A1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24" y="1692341"/>
            <a:ext cx="4874152" cy="536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2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7F1F857-F0E5-4217-819F-30BE528A5E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Cross Layer </a:t>
            </a:r>
            <a:r>
              <a:rPr lang="de-AT" dirty="0" err="1"/>
              <a:t>Relationship</a:t>
            </a:r>
            <a:r>
              <a:rPr lang="de-AT" dirty="0"/>
              <a:t>: </a:t>
            </a:r>
            <a:r>
              <a:rPr lang="de-AT" dirty="0" err="1"/>
              <a:t>Serving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743BDE0-D71C-45D8-9F66-60F35E97FE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54BCAD-2D7E-457E-B6EA-C767DC780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60" y="2124401"/>
            <a:ext cx="7607029" cy="468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0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8CDB5CF-E08A-4A5F-904E-439A00D56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Cross Layer </a:t>
            </a:r>
            <a:r>
              <a:rPr lang="de-AT" dirty="0" err="1"/>
              <a:t>Relationship</a:t>
            </a:r>
            <a:r>
              <a:rPr lang="de-AT" dirty="0"/>
              <a:t>: </a:t>
            </a:r>
            <a:r>
              <a:rPr lang="de-AT" dirty="0" err="1"/>
              <a:t>Realization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AA6364-3662-496D-8649-CB6F8288FA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DA530F-39CE-4AF2-B5C0-8BE37A421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73"/>
          <a:stretch/>
        </p:blipFill>
        <p:spPr>
          <a:xfrm>
            <a:off x="1047424" y="2052391"/>
            <a:ext cx="8293034" cy="48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63782"/>
      </p:ext>
    </p:extLst>
  </p:cSld>
  <p:clrMapOvr>
    <a:masterClrMapping/>
  </p:clrMapOvr>
</p:sld>
</file>

<file path=ppt/theme/theme1.xml><?xml version="1.0" encoding="utf-8"?>
<a:theme xmlns:a="http://schemas.openxmlformats.org/drawingml/2006/main" name="Tite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_Template_empt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 Narrow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Norma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AC04">
            <a:alpha val="39000"/>
          </a:srgbClr>
        </a:solidFill>
        <a:ln w="12700">
          <a:solidFill>
            <a:srgbClr val="138B03"/>
          </a:solidFill>
        </a:ln>
      </a:spPr>
      <a:bodyPr anchor="ctr"/>
      <a:lstStyle>
        <a:defPPr algn="ctr">
          <a:defRPr dirty="0" smtClean="0"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dirty="0">
            <a:latin typeface="Arial Narrow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End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nd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Norma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AC04">
            <a:alpha val="39000"/>
          </a:srgbClr>
        </a:solidFill>
        <a:ln w="12700">
          <a:solidFill>
            <a:srgbClr val="138B03"/>
          </a:solidFill>
        </a:ln>
      </a:spPr>
      <a:bodyPr anchor="ctr"/>
      <a:lstStyle>
        <a:defPPr algn="ctr">
          <a:defRPr dirty="0" smtClean="0"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dirty="0">
            <a:latin typeface="Arial Narrow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Benutzerdefiniert</PresentationFormat>
  <Paragraphs>48</Paragraphs>
  <Slides>18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18</vt:i4>
      </vt:variant>
    </vt:vector>
  </HeadingPairs>
  <TitlesOfParts>
    <vt:vector size="30" baseType="lpstr">
      <vt:lpstr>Arial</vt:lpstr>
      <vt:lpstr>Arial Narrow</vt:lpstr>
      <vt:lpstr>Bradley Hand ITC</vt:lpstr>
      <vt:lpstr>Calibri</vt:lpstr>
      <vt:lpstr>FontAwesome</vt:lpstr>
      <vt:lpstr>Wingdings 3</vt:lpstr>
      <vt:lpstr>Titel_Template</vt:lpstr>
      <vt:lpstr>Agenda_Template_empty</vt:lpstr>
      <vt:lpstr>Normal_Template</vt:lpstr>
      <vt:lpstr>2_End_Template</vt:lpstr>
      <vt:lpstr>3_End_Template</vt:lpstr>
      <vt:lpstr>1_Normal_Template</vt:lpstr>
      <vt:lpstr>PowerPoint-Präsentation</vt:lpstr>
      <vt:lpstr>Agenda</vt:lpstr>
      <vt:lpstr>Agenda</vt:lpstr>
      <vt:lpstr>PowerPoint-Präsentation</vt:lpstr>
      <vt:lpstr>Technology Layer Metamodel</vt:lpstr>
      <vt:lpstr>Technology Layer - Elements &amp; Relations</vt:lpstr>
      <vt:lpstr>Tying it all together – Cross Layer View</vt:lpstr>
      <vt:lpstr>Cross Layer Relationship: Serving</vt:lpstr>
      <vt:lpstr>Cross Layer Relationship: Realization</vt:lpstr>
      <vt:lpstr>PowerPoint-Präsentation</vt:lpstr>
      <vt:lpstr>Agenda</vt:lpstr>
      <vt:lpstr>Motivation – Elements and Relations</vt:lpstr>
      <vt:lpstr>Implementation and Migration Extension</vt:lpstr>
      <vt:lpstr>Test Yourself Question</vt:lpstr>
      <vt:lpstr>Test Yourself Question</vt:lpstr>
      <vt:lpstr>Technology layer</vt:lpstr>
      <vt:lpstr>Discuss in your group: What elements are most important for your individual transformation challange? Why? Present the results in the classroom!</vt:lpstr>
      <vt:lpstr>Assignment 6 – Design the technology architecture</vt:lpstr>
    </vt:vector>
  </TitlesOfParts>
  <Company>BOC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ADOit_EN</dc:title>
  <dc:creator>BOC AG</dc:creator>
  <cp:lastModifiedBy>Christoph Moser</cp:lastModifiedBy>
  <cp:revision>525</cp:revision>
  <dcterms:created xsi:type="dcterms:W3CDTF">2009-07-14T13:47:12Z</dcterms:created>
  <dcterms:modified xsi:type="dcterms:W3CDTF">2019-12-12T15:45:22Z</dcterms:modified>
  <cp:category>Version_4</cp:category>
</cp:coreProperties>
</file>