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3" r:id="rId2"/>
    <p:sldMasterId id="2147484289" r:id="rId3"/>
    <p:sldMasterId id="2147485151" r:id="rId4"/>
    <p:sldMasterId id="2147485149" r:id="rId5"/>
  </p:sldMasterIdLst>
  <p:notesMasterIdLst>
    <p:notesMasterId r:id="rId31"/>
  </p:notesMasterIdLst>
  <p:handoutMasterIdLst>
    <p:handoutMasterId r:id="rId32"/>
  </p:handoutMasterIdLst>
  <p:sldIdLst>
    <p:sldId id="283" r:id="rId6"/>
    <p:sldId id="279" r:id="rId7"/>
    <p:sldId id="284" r:id="rId8"/>
    <p:sldId id="285" r:id="rId9"/>
    <p:sldId id="286" r:id="rId10"/>
    <p:sldId id="287" r:id="rId11"/>
    <p:sldId id="302" r:id="rId12"/>
    <p:sldId id="303" r:id="rId13"/>
    <p:sldId id="304" r:id="rId14"/>
    <p:sldId id="305" r:id="rId15"/>
    <p:sldId id="306" r:id="rId16"/>
    <p:sldId id="307" r:id="rId17"/>
    <p:sldId id="293" r:id="rId18"/>
    <p:sldId id="308" r:id="rId19"/>
    <p:sldId id="309" r:id="rId20"/>
    <p:sldId id="310" r:id="rId21"/>
    <p:sldId id="311" r:id="rId22"/>
    <p:sldId id="294" r:id="rId23"/>
    <p:sldId id="295" r:id="rId24"/>
    <p:sldId id="296" r:id="rId25"/>
    <p:sldId id="298" r:id="rId26"/>
    <p:sldId id="312" r:id="rId27"/>
    <p:sldId id="313" r:id="rId28"/>
    <p:sldId id="301" r:id="rId29"/>
    <p:sldId id="297" r:id="rId30"/>
  </p:sldIdLst>
  <p:sldSz cx="10693400" cy="756126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777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6788" indent="155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9388" indent="2333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33575" indent="3111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drabek" initials="t" lastIdx="2" clrIdx="0"/>
  <p:cmAuthor id="1" name="Ramona Weidinger" initials="R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D0D0D0"/>
    <a:srgbClr val="BBDCF5"/>
    <a:srgbClr val="009D3A"/>
    <a:srgbClr val="D6E9D8"/>
    <a:srgbClr val="A8D3AE"/>
    <a:srgbClr val="CFD0D0"/>
    <a:srgbClr val="FBBA00"/>
    <a:srgbClr val="E30513"/>
    <a:srgbClr val="008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6" autoAdjust="0"/>
    <p:restoredTop sz="94660"/>
  </p:normalViewPr>
  <p:slideViewPr>
    <p:cSldViewPr>
      <p:cViewPr varScale="1">
        <p:scale>
          <a:sx n="102" d="100"/>
          <a:sy n="102" d="100"/>
        </p:scale>
        <p:origin x="1152" y="9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796" y="-114"/>
      </p:cViewPr>
      <p:guideLst>
        <p:guide orient="horz" pos="3225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9610570-1B0E-4F31-BC7B-8C24DA1EC370}" type="datetimeFigureOut">
              <a:rPr lang="de-DE"/>
              <a:pPr>
                <a:defRPr/>
              </a:pPr>
              <a:t>14.12.2017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1903819-258C-4922-9D97-079ACFDCCC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438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CEE3996-B29C-4351-9635-9671F7EF706E}" type="datetimeFigureOut">
              <a:rPr lang="de-DE"/>
              <a:pPr>
                <a:defRPr/>
              </a:pPr>
              <a:t>14.12.2017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69938"/>
            <a:ext cx="5422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2" tIns="47731" rIns="95462" bIns="477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5462" tIns="47731" rIns="95462" bIns="47731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0F7BF52-B45D-4D37-A1C8-3648F2744B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9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0388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2363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4338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6313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8010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69613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1215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2817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B7765-D669-4874-ADAB-5EAC3BC8E77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38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CDCD7BB8-66BB-4E2C-91F7-CE4B744CB113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EB448435-5493-46AA-9D25-09237A4B7870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2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0085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Template_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63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321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None/>
              <a:defRPr sz="1900">
                <a:latin typeface="Arial Narrow" pitchFamily="34" charset="0"/>
              </a:defRPr>
            </a:lvl1pPr>
            <a:lvl2pPr marL="560387" indent="0"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None/>
              <a:defRPr sz="1600">
                <a:latin typeface="Arial Narrow" pitchFamily="34" charset="0"/>
              </a:defRPr>
            </a:lvl2pPr>
            <a:lvl3pPr marL="1123950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sz="1600">
                <a:latin typeface="Arial Narrow" pitchFamily="34" charset="0"/>
              </a:defRPr>
            </a:lvl3pPr>
            <a:lvl4pPr marL="1685925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46313" indent="0" algn="l">
              <a:buNone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066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547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501220" cy="5358620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2pPr>
            <a:lvl3pPr marL="1466850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825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9213" indent="-342900" algn="l"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163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3997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None/>
              <a:defRPr sz="1900">
                <a:latin typeface="Arial Narrow" pitchFamily="34" charset="0"/>
              </a:defRPr>
            </a:lvl1pPr>
            <a:lvl2pPr marL="560387" indent="0"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None/>
              <a:defRPr sz="1600">
                <a:latin typeface="Arial Narrow" pitchFamily="34" charset="0"/>
              </a:defRPr>
            </a:lvl2pPr>
            <a:lvl3pPr marL="1123950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sz="1600">
                <a:latin typeface="Arial Narrow" pitchFamily="34" charset="0"/>
              </a:defRPr>
            </a:lvl3pPr>
            <a:lvl4pPr marL="1685925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46313" indent="0" algn="l">
              <a:buNone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343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9310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501220" cy="5358620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2pPr>
            <a:lvl3pPr marL="1466850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825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9213" indent="-342900" algn="l"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77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c-group.com/imprint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B31645F-843A-4D3A-A858-1F42F120FD57}"/>
              </a:ext>
            </a:extLst>
          </p:cNvPr>
          <p:cNvGrpSpPr/>
          <p:nvPr userDrawn="1"/>
        </p:nvGrpSpPr>
        <p:grpSpPr>
          <a:xfrm>
            <a:off x="0" y="-2"/>
            <a:ext cx="10693400" cy="180001"/>
            <a:chOff x="0" y="-2"/>
            <a:chExt cx="10693400" cy="180001"/>
          </a:xfrm>
        </p:grpSpPr>
        <p:sp>
          <p:nvSpPr>
            <p:cNvPr id="11" name="Rechteck 12">
              <a:extLst>
                <a:ext uri="{FF2B5EF4-FFF2-40B4-BE49-F238E27FC236}">
                  <a16:creationId xmlns:a16="http://schemas.microsoft.com/office/drawing/2014/main" id="{6F47AF01-40C4-486D-A7B6-863A76B986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-1"/>
              <a:ext cx="5112710" cy="180000"/>
            </a:xfrm>
            <a:prstGeom prst="rect">
              <a:avLst/>
            </a:prstGeom>
            <a:solidFill>
              <a:srgbClr val="0066B0"/>
            </a:solidFill>
            <a:ln>
              <a:noFill/>
            </a:ln>
            <a:extLst/>
          </p:spPr>
          <p:txBody>
            <a:bodyPr lIns="112321" tIns="56159" rIns="112321" bIns="56159" anchor="ctr"/>
            <a:lstStyle/>
            <a:p>
              <a:pPr algn="ctr"/>
              <a:endParaRPr lang="de-DE" altLang="de-DE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2" name="Rechteck 12">
              <a:extLst>
                <a:ext uri="{FF2B5EF4-FFF2-40B4-BE49-F238E27FC236}">
                  <a16:creationId xmlns:a16="http://schemas.microsoft.com/office/drawing/2014/main" id="{F13C5B2C-8C40-4487-BB31-5B86664541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12710" y="-1"/>
              <a:ext cx="3618460" cy="180000"/>
            </a:xfrm>
            <a:prstGeom prst="rect">
              <a:avLst/>
            </a:prstGeom>
            <a:solidFill>
              <a:srgbClr val="4D8ECC"/>
            </a:solidFill>
            <a:ln>
              <a:noFill/>
            </a:ln>
            <a:extLst/>
          </p:spPr>
          <p:txBody>
            <a:bodyPr lIns="112321" tIns="56159" rIns="112321" bIns="56159" anchor="ctr"/>
            <a:lstStyle/>
            <a:p>
              <a:pPr algn="ctr"/>
              <a:endParaRPr lang="de-DE" altLang="de-DE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A81E905-7B6E-43FC-9178-5A63E2165D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31170" y="-2"/>
              <a:ext cx="1962230" cy="180000"/>
            </a:xfrm>
            <a:prstGeom prst="rect">
              <a:avLst/>
            </a:prstGeom>
            <a:solidFill>
              <a:srgbClr val="86BBE6"/>
            </a:solidFill>
            <a:ln>
              <a:noFill/>
            </a:ln>
            <a:extLst/>
          </p:spPr>
          <p:txBody>
            <a:bodyPr lIns="112321" tIns="56159" rIns="112321" bIns="56159" anchor="ctr"/>
            <a:lstStyle/>
            <a:p>
              <a:pPr algn="ctr"/>
              <a:endParaRPr lang="de-DE" altLang="de-DE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5pPr>
      <a:lvl6pPr marL="483932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6pPr>
      <a:lvl7pPr marL="967865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7pPr>
      <a:lvl8pPr marL="1451798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8pPr>
      <a:lvl9pPr marL="1935730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088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5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629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562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493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427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32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65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98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73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662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595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528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46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AFA6CF07-3041-4676-AC93-E7F918DFECDE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1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5AC3A1E-F0AC-463F-8E61-04E34F3B0362}"/>
              </a:ext>
            </a:extLst>
          </p:cNvPr>
          <p:cNvGrpSpPr/>
          <p:nvPr userDrawn="1"/>
        </p:nvGrpSpPr>
        <p:grpSpPr>
          <a:xfrm>
            <a:off x="0" y="-2"/>
            <a:ext cx="10693400" cy="180001"/>
            <a:chOff x="0" y="-2"/>
            <a:chExt cx="10693400" cy="180001"/>
          </a:xfrm>
        </p:grpSpPr>
        <p:sp>
          <p:nvSpPr>
            <p:cNvPr id="18" name="Rechteck 12">
              <a:extLst>
                <a:ext uri="{FF2B5EF4-FFF2-40B4-BE49-F238E27FC236}">
                  <a16:creationId xmlns:a16="http://schemas.microsoft.com/office/drawing/2014/main" id="{11B15557-F650-4072-9710-4F3789A89C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-1"/>
              <a:ext cx="5112710" cy="180000"/>
            </a:xfrm>
            <a:prstGeom prst="rect">
              <a:avLst/>
            </a:prstGeom>
            <a:solidFill>
              <a:srgbClr val="0066B0"/>
            </a:solidFill>
            <a:ln>
              <a:noFill/>
            </a:ln>
            <a:extLst/>
          </p:spPr>
          <p:txBody>
            <a:bodyPr lIns="112321" tIns="56159" rIns="112321" bIns="56159" anchor="ctr"/>
            <a:lstStyle/>
            <a:p>
              <a:pPr algn="ctr"/>
              <a:endParaRPr lang="de-DE" altLang="de-DE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9" name="Rechteck 12">
              <a:extLst>
                <a:ext uri="{FF2B5EF4-FFF2-40B4-BE49-F238E27FC236}">
                  <a16:creationId xmlns:a16="http://schemas.microsoft.com/office/drawing/2014/main" id="{33884928-F1C4-4482-A971-2FD21C213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12710" y="-1"/>
              <a:ext cx="3618460" cy="180000"/>
            </a:xfrm>
            <a:prstGeom prst="rect">
              <a:avLst/>
            </a:prstGeom>
            <a:solidFill>
              <a:srgbClr val="4D8ECC"/>
            </a:solidFill>
            <a:ln>
              <a:noFill/>
            </a:ln>
            <a:extLst/>
          </p:spPr>
          <p:txBody>
            <a:bodyPr lIns="112321" tIns="56159" rIns="112321" bIns="56159" anchor="ctr"/>
            <a:lstStyle/>
            <a:p>
              <a:pPr algn="ctr"/>
              <a:endParaRPr lang="de-DE" altLang="de-DE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" name="Rechteck 12">
              <a:extLst>
                <a:ext uri="{FF2B5EF4-FFF2-40B4-BE49-F238E27FC236}">
                  <a16:creationId xmlns:a16="http://schemas.microsoft.com/office/drawing/2014/main" id="{FB607347-7702-4832-B898-5A53E1ED59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31170" y="-2"/>
              <a:ext cx="1962230" cy="180000"/>
            </a:xfrm>
            <a:prstGeom prst="rect">
              <a:avLst/>
            </a:prstGeom>
            <a:solidFill>
              <a:srgbClr val="86BBE6"/>
            </a:solidFill>
            <a:ln>
              <a:noFill/>
            </a:ln>
            <a:extLst/>
          </p:spPr>
          <p:txBody>
            <a:bodyPr lIns="112321" tIns="56159" rIns="112321" bIns="56159" anchor="ctr"/>
            <a:lstStyle/>
            <a:p>
              <a:pPr algn="ctr"/>
              <a:endParaRPr lang="de-DE" altLang="de-DE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2F4C5616-FE10-46CA-8610-8C399476435D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C6E7777-489B-4305-8640-9DD145097277}"/>
              </a:ext>
            </a:extLst>
          </p:cNvPr>
          <p:cNvGrpSpPr/>
          <p:nvPr userDrawn="1"/>
        </p:nvGrpSpPr>
        <p:grpSpPr>
          <a:xfrm>
            <a:off x="0" y="-2"/>
            <a:ext cx="10693400" cy="180001"/>
            <a:chOff x="0" y="-2"/>
            <a:chExt cx="10693400" cy="180001"/>
          </a:xfrm>
        </p:grpSpPr>
        <p:sp>
          <p:nvSpPr>
            <p:cNvPr id="16" name="Rechteck 12">
              <a:extLst>
                <a:ext uri="{FF2B5EF4-FFF2-40B4-BE49-F238E27FC236}">
                  <a16:creationId xmlns:a16="http://schemas.microsoft.com/office/drawing/2014/main" id="{5F9E2F21-9C08-4238-9AD2-771A87C5AD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-1"/>
              <a:ext cx="5112710" cy="180000"/>
            </a:xfrm>
            <a:prstGeom prst="rect">
              <a:avLst/>
            </a:prstGeom>
            <a:solidFill>
              <a:srgbClr val="0066B0"/>
            </a:solidFill>
            <a:ln>
              <a:noFill/>
            </a:ln>
            <a:extLst/>
          </p:spPr>
          <p:txBody>
            <a:bodyPr lIns="112321" tIns="56159" rIns="112321" bIns="56159" anchor="ctr"/>
            <a:lstStyle/>
            <a:p>
              <a:pPr algn="ctr"/>
              <a:endParaRPr lang="de-DE" altLang="de-DE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8" name="Rechteck 12">
              <a:extLst>
                <a:ext uri="{FF2B5EF4-FFF2-40B4-BE49-F238E27FC236}">
                  <a16:creationId xmlns:a16="http://schemas.microsoft.com/office/drawing/2014/main" id="{FA1E2E3D-D888-4B1E-A9FD-423BE4857A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12710" y="-1"/>
              <a:ext cx="3618460" cy="180000"/>
            </a:xfrm>
            <a:prstGeom prst="rect">
              <a:avLst/>
            </a:prstGeom>
            <a:solidFill>
              <a:srgbClr val="4D8ECC"/>
            </a:solidFill>
            <a:ln>
              <a:noFill/>
            </a:ln>
            <a:extLst/>
          </p:spPr>
          <p:txBody>
            <a:bodyPr lIns="112321" tIns="56159" rIns="112321" bIns="56159" anchor="ctr"/>
            <a:lstStyle/>
            <a:p>
              <a:pPr algn="ctr"/>
              <a:endParaRPr lang="de-DE" altLang="de-DE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9" name="Rechteck 12">
              <a:extLst>
                <a:ext uri="{FF2B5EF4-FFF2-40B4-BE49-F238E27FC236}">
                  <a16:creationId xmlns:a16="http://schemas.microsoft.com/office/drawing/2014/main" id="{217975BE-0C96-41FB-B639-0AF7CAE01E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31170" y="-2"/>
              <a:ext cx="1962230" cy="180000"/>
            </a:xfrm>
            <a:prstGeom prst="rect">
              <a:avLst/>
            </a:prstGeom>
            <a:solidFill>
              <a:srgbClr val="86BBE6"/>
            </a:solidFill>
            <a:ln>
              <a:noFill/>
            </a:ln>
            <a:extLst/>
          </p:spPr>
          <p:txBody>
            <a:bodyPr lIns="112321" tIns="56159" rIns="112321" bIns="56159" anchor="ctr"/>
            <a:lstStyle/>
            <a:p>
              <a:pPr algn="ctr"/>
              <a:endParaRPr lang="de-DE" altLang="de-DE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9410CA8-F0A0-4A73-8887-BD6C9C079687}"/>
              </a:ext>
            </a:extLst>
          </p:cNvPr>
          <p:cNvGrpSpPr/>
          <p:nvPr userDrawn="1"/>
        </p:nvGrpSpPr>
        <p:grpSpPr>
          <a:xfrm>
            <a:off x="9183659" y="417502"/>
            <a:ext cx="1057252" cy="445539"/>
            <a:chOff x="8728653" y="396161"/>
            <a:chExt cx="1378960" cy="581111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9652D8D8-B377-4599-A012-4AAA9A7983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458" y="396161"/>
              <a:ext cx="671155" cy="581111"/>
            </a:xfrm>
            <a:prstGeom prst="rect">
              <a:avLst/>
            </a:prstGeom>
          </p:spPr>
        </p:pic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7D86FF41-0C8D-4F7F-8E34-2A402B4D8530}"/>
                </a:ext>
              </a:extLst>
            </p:cNvPr>
            <p:cNvSpPr/>
            <p:nvPr userDrawn="1"/>
          </p:nvSpPr>
          <p:spPr>
            <a:xfrm>
              <a:off x="8728653" y="396161"/>
              <a:ext cx="581111" cy="58111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dirty="0">
                  <a:solidFill>
                    <a:schemeClr val="bg1"/>
                  </a:solidFill>
                  <a:latin typeface="FontAwesome"/>
                </a:rPr>
                <a:t></a:t>
              </a:r>
              <a:endParaRPr lang="de-AT" sz="1600" dirty="0">
                <a:latin typeface="Arial Narrow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5" r:id="rId1"/>
    <p:sldLayoutId id="2147485144" r:id="rId2"/>
    <p:sldLayoutId id="2147485140" r:id="rId3"/>
    <p:sldLayoutId id="2147485141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1F8B6E45-3060-4C63-85D8-3FA522E080BE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BB57E3F-1C2D-4335-914D-240890DC6B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0"/>
            <a:ext cx="10693399" cy="180000"/>
          </a:xfrm>
          <a:prstGeom prst="rect">
            <a:avLst/>
          </a:prstGeom>
          <a:solidFill>
            <a:srgbClr val="D0D0D0"/>
          </a:solidFill>
          <a:ln>
            <a:noFill/>
          </a:ln>
          <a:extLst/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3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  <p:sldLayoutId id="2147485153" r:id="rId2"/>
    <p:sldLayoutId id="2147485154" r:id="rId3"/>
    <p:sldLayoutId id="2147485155" r:id="rId4"/>
    <p:sldLayoutId id="214748515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2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26" name="Rechteck 25"/>
          <p:cNvSpPr/>
          <p:nvPr userDrawn="1"/>
        </p:nvSpPr>
        <p:spPr>
          <a:xfrm>
            <a:off x="666700" y="7150299"/>
            <a:ext cx="9360000" cy="230832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39250" algn="r"/>
              </a:tabLst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Imprint and copyright: publisher and manufacturer: BOC Products &amp; Services AG, place of publishing and manufacturing: Vienna, Austria;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hlinkClick r:id="rId3"/>
              </a:rPr>
              <a:t>https://www.boc-group.com/imprint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.</a:t>
            </a:r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99" y="1805677"/>
            <a:ext cx="9360001" cy="3120849"/>
          </a:xfrm>
          <a:prstGeom prst="rect">
            <a:avLst/>
          </a:prstGeom>
        </p:spPr>
      </p:pic>
      <p:sp>
        <p:nvSpPr>
          <p:cNvPr id="31" name="Rechteck 30"/>
          <p:cNvSpPr/>
          <p:nvPr userDrawn="1"/>
        </p:nvSpPr>
        <p:spPr>
          <a:xfrm>
            <a:off x="5274692" y="5644150"/>
            <a:ext cx="47525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4488" indent="0">
              <a:buNone/>
              <a:tabLst>
                <a:tab pos="444500" algn="l"/>
              </a:tabLst>
            </a:pP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Connect </a:t>
            </a:r>
            <a:r>
              <a:rPr lang="de-DE" sz="1800" b="1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with</a:t>
            </a: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800" b="1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us</a:t>
            </a: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!</a:t>
            </a:r>
          </a:p>
          <a:p>
            <a:pPr marL="1614488" indent="0" algn="l">
              <a:buNone/>
              <a:tabLst>
                <a:tab pos="444500" algn="l"/>
              </a:tabLst>
            </a:pPr>
            <a:r>
              <a:rPr lang="de-DE" sz="15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Follow </a:t>
            </a:r>
            <a:r>
              <a:rPr lang="de-DE" sz="1500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us</a:t>
            </a:r>
            <a:r>
              <a:rPr lang="de-DE" sz="15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and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feel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our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heartbeat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.</a:t>
            </a:r>
            <a:endParaRPr lang="de-DE" sz="1500" kern="1200" dirty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  <a:p>
            <a:pPr marL="1614488" indent="0" algn="l">
              <a:buNone/>
              <a:tabLst>
                <a:tab pos="444500" algn="l"/>
              </a:tabLst>
            </a:pPr>
            <a:endParaRPr lang="de-DE" sz="500" kern="1200" dirty="0">
              <a:solidFill>
                <a:schemeClr val="tx1"/>
              </a:solidFill>
              <a:latin typeface="FontAwesome" pitchFamily="2" charset="0"/>
              <a:ea typeface="+mn-ea"/>
              <a:cs typeface="+mn-cs"/>
            </a:endParaRPr>
          </a:p>
          <a:p>
            <a:pPr marL="1614488" indent="0" algn="l">
              <a:buNone/>
              <a:tabLst>
                <a:tab pos="444500" algn="l"/>
              </a:tabLst>
            </a:pPr>
            <a:r>
              <a:rPr lang="de-DE" sz="2000" kern="1200" dirty="0">
                <a:solidFill>
                  <a:schemeClr val="tx1"/>
                </a:solidFill>
                <a:latin typeface="FontAwesome" pitchFamily="2" charset="0"/>
                <a:ea typeface="+mn-ea"/>
                <a:cs typeface="+mn-cs"/>
              </a:rPr>
              <a:t>  </a:t>
            </a:r>
            <a:r>
              <a:rPr lang="de-DE" sz="20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itel 1"/>
          <p:cNvSpPr txBox="1">
            <a:spLocks/>
          </p:cNvSpPr>
          <p:nvPr userDrawn="1"/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561602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1123205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1684807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224640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GB" dirty="0"/>
              <a:t>For further information…</a:t>
            </a:r>
          </a:p>
        </p:txBody>
      </p:sp>
      <p:sp>
        <p:nvSpPr>
          <p:cNvPr id="35" name="Textplatzhalter 7"/>
          <p:cNvSpPr txBox="1">
            <a:spLocks/>
          </p:cNvSpPr>
          <p:nvPr userDrawn="1"/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 marL="420688" indent="-420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11225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4033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325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5713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813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414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016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618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… please get in touch with us!</a:t>
            </a:r>
          </a:p>
        </p:txBody>
      </p:sp>
      <p:sp>
        <p:nvSpPr>
          <p:cNvPr id="11" name="Rechteck 12">
            <a:extLst>
              <a:ext uri="{FF2B5EF4-FFF2-40B4-BE49-F238E27FC236}">
                <a16:creationId xmlns:a16="http://schemas.microsoft.com/office/drawing/2014/main" id="{2945A700-A873-43D2-B1D9-17B4E4640D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0"/>
            <a:ext cx="10693399" cy="180000"/>
          </a:xfrm>
          <a:prstGeom prst="rect">
            <a:avLst/>
          </a:prstGeom>
          <a:solidFill>
            <a:srgbClr val="D0D0D0"/>
          </a:solidFill>
          <a:ln>
            <a:noFill/>
          </a:ln>
          <a:extLst/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35FD873-E958-40AB-9E71-30D2ACDD4F23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9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c-group.com/academy-programme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boc-group.com/adoni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c-group.com/contact" TargetMode="Externa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g.org/spec/BPMN/Curren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olumn2.com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6F97723-741D-4858-A530-30A6F70BC2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2511"/>
          <a:stretch/>
        </p:blipFill>
        <p:spPr>
          <a:xfrm>
            <a:off x="9969" y="0"/>
            <a:ext cx="10683431" cy="756126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867295" y="5512018"/>
            <a:ext cx="8826105" cy="1872208"/>
          </a:xfrm>
          <a:prstGeom prst="rect">
            <a:avLst/>
          </a:prstGeom>
          <a:solidFill>
            <a:srgbClr val="00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82123" y="5829374"/>
            <a:ext cx="848663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/>
            <a:r>
              <a:rPr lang="pl-PL" altLang="de-DE" sz="2400" b="1" dirty="0">
                <a:solidFill>
                  <a:schemeClr val="bg1"/>
                </a:solidFill>
                <a:latin typeface="+mn-lt"/>
              </a:rPr>
              <a:t>Basics of BPMN</a:t>
            </a:r>
          </a:p>
          <a:p>
            <a:pPr marL="0" indent="0"/>
            <a:r>
              <a:rPr lang="de-DE" altLang="de-DE" dirty="0">
                <a:solidFill>
                  <a:schemeClr val="bg1"/>
                </a:solidFill>
                <a:latin typeface="+mn-lt"/>
              </a:rPr>
              <a:t>BOC Academy Programme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52872" y="6672564"/>
            <a:ext cx="4258923" cy="492443"/>
          </a:xfrm>
          <a:prstGeom prst="rect">
            <a:avLst/>
          </a:prstGeom>
          <a:noFill/>
        </p:spPr>
        <p:txBody>
          <a:bodyPr wrap="none" tIns="0" rIns="0" bIns="0" rtlCol="0">
            <a:spAutoFit/>
          </a:bodyPr>
          <a:lstStyle/>
          <a:p>
            <a:pPr algn="r"/>
            <a:r>
              <a:rPr lang="en-US" altLang="de-DE" sz="1600" dirty="0">
                <a:solidFill>
                  <a:schemeClr val="bg1"/>
                </a:solidFill>
                <a:latin typeface="Arial Narrow" panose="020B0606020202030204" pitchFamily="34" charset="0"/>
              </a:rPr>
              <a:t>BOC Academy </a:t>
            </a:r>
            <a:r>
              <a:rPr lang="en-US" altLang="de-DE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Programme</a:t>
            </a:r>
            <a:r>
              <a:rPr lang="en-US" altLang="de-DE" sz="16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altLang="de-DE" sz="16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de-DE" sz="1600" dirty="0">
                <a:solidFill>
                  <a:schemeClr val="bg1"/>
                </a:solidFill>
                <a:latin typeface="Arial Narrow" panose="020B0606020202030204" pitchFamily="34" charset="0"/>
              </a:rPr>
              <a:t>See more on www.boc-group.com/academy-programme</a:t>
            </a:r>
          </a:p>
        </p:txBody>
      </p:sp>
      <p:sp>
        <p:nvSpPr>
          <p:cNvPr id="8" name="Rechteck 7"/>
          <p:cNvSpPr/>
          <p:nvPr/>
        </p:nvSpPr>
        <p:spPr>
          <a:xfrm>
            <a:off x="-4706" y="5508823"/>
            <a:ext cx="18720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3" descr="Y:\general\01 LIBRARY Mkt &amp; Sales\01 Marketing &amp; Sales Governance\01 Corporate Identity\01 Logos and Graphics\ADONIS\[2015] ADONIS redesigned Logo - 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1" y="6008647"/>
            <a:ext cx="1015145" cy="8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general\01 LIBRARY Mkt &amp; Sales\00 Sources\01 Graphical Content\Logos (BOC)\BOC Company Logo\[2013] BOC Logo mit Flappe - 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6" y="0"/>
            <a:ext cx="1090775" cy="17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573030" y="5752430"/>
            <a:ext cx="7921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5400" dirty="0">
                <a:solidFill>
                  <a:schemeClr val="bg1"/>
                </a:solidFill>
                <a:latin typeface="FontAwesome"/>
              </a:rPr>
              <a:t></a:t>
            </a:r>
            <a:endParaRPr lang="de-AT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7C8879F-ACAA-4054-AC2A-1C1394ECE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>
          <a:xfrm>
            <a:off x="655637" y="1165667"/>
            <a:ext cx="9371713" cy="42711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/>
              <a:t>Possible </a:t>
            </a:r>
            <a:r>
              <a:rPr lang="de-DE" altLang="pl-PL" dirty="0"/>
              <a:t>A</a:t>
            </a:r>
            <a:r>
              <a:rPr lang="pl-PL" altLang="pl-PL" dirty="0"/>
              <a:t>nswers to this </a:t>
            </a:r>
            <a:r>
              <a:rPr lang="de-DE" altLang="pl-PL" dirty="0"/>
              <a:t>Q</a:t>
            </a:r>
            <a:r>
              <a:rPr lang="pl-PL" altLang="pl-PL" dirty="0"/>
              <a:t>uestion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11150" y="5617011"/>
            <a:ext cx="2266427" cy="864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>
            <a:outerShdw blurRad="165100" dist="101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lvl="0" algn="ctr">
              <a:defRPr b="1">
                <a:solidFill>
                  <a:srgbClr val="009D3A"/>
                </a:solidFill>
                <a:latin typeface="Arial Narrow" pitchFamily="34" charset="0"/>
              </a:defRPr>
            </a:lvl1pPr>
          </a:lstStyle>
          <a:p>
            <a:pPr eaLnBrk="1" hangingPunct="1">
              <a:defRPr/>
            </a:pPr>
            <a:r>
              <a:rPr lang="pl-PL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fast am I driving</a:t>
            </a:r>
            <a:r>
              <a:rPr lang="de-DE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pl-PL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15490" y="5617011"/>
            <a:ext cx="2266427" cy="864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>
            <a:outerShdw blurRad="165100" dist="101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lvl="0" algn="ctr">
              <a:defRPr b="1">
                <a:solidFill>
                  <a:srgbClr val="009D3A"/>
                </a:solidFill>
                <a:latin typeface="Arial Narrow" pitchFamily="34" charset="0"/>
              </a:defRPr>
            </a:lvl1pPr>
          </a:lstStyle>
          <a:p>
            <a:pPr eaLnBrk="1" hangingPunct="1">
              <a:defRPr/>
            </a:pPr>
            <a:r>
              <a:rPr lang="pl-PL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I have enough fuel?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419830" y="5617011"/>
            <a:ext cx="2266427" cy="864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>
            <a:outerShdw blurRad="165100" dist="101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lvl="0" algn="ctr">
              <a:defRPr b="1">
                <a:solidFill>
                  <a:srgbClr val="009D3A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pl-PL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 I late for </a:t>
            </a:r>
            <a:r>
              <a:rPr lang="de-AT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AT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meeting</a:t>
            </a:r>
            <a:r>
              <a:rPr lang="pl-PL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11" name="Rechteck 10"/>
          <p:cNvSpPr/>
          <p:nvPr/>
        </p:nvSpPr>
        <p:spPr>
          <a:xfrm>
            <a:off x="666050" y="6697121"/>
            <a:ext cx="9371713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D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108000" bIns="108000" anchor="ctr">
            <a:noAutofit/>
          </a:bodyPr>
          <a:lstStyle/>
          <a:p>
            <a:pPr algn="ctr"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Knowing what to focus on allows you to avoid distractions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9163230" y="6805051"/>
            <a:ext cx="432000" cy="465510"/>
            <a:chOff x="8659097" y="6228973"/>
            <a:chExt cx="720160" cy="703566"/>
          </a:xfrm>
        </p:grpSpPr>
        <p:sp>
          <p:nvSpPr>
            <p:cNvPr id="13" name="Gleichschenkliges Dreieck 12"/>
            <p:cNvSpPr/>
            <p:nvPr/>
          </p:nvSpPr>
          <p:spPr>
            <a:xfrm>
              <a:off x="8659097" y="6228973"/>
              <a:ext cx="720160" cy="614092"/>
            </a:xfrm>
            <a:prstGeom prst="triangle">
              <a:avLst/>
            </a:prstGeom>
            <a:noFill/>
            <a:ln w="38100">
              <a:solidFill>
                <a:srgbClr val="006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rgbClr val="0066B0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 bwMode="auto">
            <a:xfrm>
              <a:off x="8929169" y="6327818"/>
              <a:ext cx="180025" cy="60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0066B0"/>
                  </a:solidFill>
                  <a:latin typeface="Arial Narrow" pitchFamily="34" charset="0"/>
                </a:rPr>
                <a:t>!</a:t>
              </a:r>
              <a:endParaRPr lang="de-AT" sz="2000" b="1" dirty="0">
                <a:solidFill>
                  <a:srgbClr val="0066B0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15" name="Gerade Verbindung 41"/>
          <p:cNvCxnSpPr>
            <a:stCxn id="7" idx="0"/>
          </p:cNvCxnSpPr>
          <p:nvPr/>
        </p:nvCxnSpPr>
        <p:spPr>
          <a:xfrm flipV="1">
            <a:off x="2144364" y="3780631"/>
            <a:ext cx="1568455" cy="183638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41"/>
          <p:cNvCxnSpPr>
            <a:stCxn id="9" idx="0"/>
          </p:cNvCxnSpPr>
          <p:nvPr/>
        </p:nvCxnSpPr>
        <p:spPr>
          <a:xfrm flipH="1" flipV="1">
            <a:off x="5634741" y="4428721"/>
            <a:ext cx="2918303" cy="118829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41"/>
          <p:cNvCxnSpPr>
            <a:stCxn id="8" idx="0"/>
          </p:cNvCxnSpPr>
          <p:nvPr/>
        </p:nvCxnSpPr>
        <p:spPr>
          <a:xfrm flipH="1" flipV="1">
            <a:off x="4298522" y="3924651"/>
            <a:ext cx="1050182" cy="169236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3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What do we want to </a:t>
            </a:r>
            <a:r>
              <a:rPr lang="de-DE" altLang="de-DE" dirty="0"/>
              <a:t>K</a:t>
            </a:r>
            <a:r>
              <a:rPr lang="pl-PL" altLang="de-DE" dirty="0"/>
              <a:t>now about a </a:t>
            </a:r>
            <a:r>
              <a:rPr lang="de-DE" altLang="de-DE" dirty="0"/>
              <a:t>P</a:t>
            </a:r>
            <a:r>
              <a:rPr lang="pl-PL" altLang="de-DE" dirty="0"/>
              <a:t>rocess?</a:t>
            </a:r>
            <a:endParaRPr lang="de-AT" dirty="0"/>
          </a:p>
        </p:txBody>
      </p:sp>
      <p:graphicFrame>
        <p:nvGraphicFramePr>
          <p:cNvPr id="5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60587"/>
              </p:ext>
            </p:extLst>
          </p:nvPr>
        </p:nvGraphicFramePr>
        <p:xfrm>
          <a:off x="666050" y="1620331"/>
          <a:ext cx="6480900" cy="4247166"/>
        </p:xfrm>
        <a:graphic>
          <a:graphicData uri="http://schemas.openxmlformats.org/drawingml/2006/table">
            <a:tbl>
              <a:tblPr/>
              <a:tblGrid>
                <a:gridCol w="97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What can start a proces</a:t>
                      </a:r>
                      <a:r>
                        <a:rPr lang="de-AT" sz="1800"/>
                        <a:t>s</a:t>
                      </a:r>
                      <a:r>
                        <a:rPr lang="de-DE" sz="1800"/>
                        <a:t>?</a:t>
                      </a:r>
                      <a:endParaRPr lang="pl-PL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4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How does my process end</a:t>
                      </a:r>
                      <a:r>
                        <a:rPr lang="de-DE" sz="1800" dirty="0"/>
                        <a:t>?</a:t>
                      </a:r>
                      <a:endParaRPr lang="pl-PL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402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What can happen during the proces</a:t>
                      </a:r>
                      <a:r>
                        <a:rPr lang="de-AT" sz="1800" dirty="0"/>
                        <a:t>s</a:t>
                      </a:r>
                      <a:r>
                        <a:rPr lang="de-DE" sz="1800" dirty="0"/>
                        <a:t>?</a:t>
                      </a:r>
                      <a:endParaRPr lang="pl-PL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What do we do in a proces</a:t>
                      </a:r>
                      <a:r>
                        <a:rPr lang="de-AT" sz="1800" dirty="0"/>
                        <a:t>s</a:t>
                      </a:r>
                      <a:r>
                        <a:rPr lang="de-DE" sz="1800" dirty="0"/>
                        <a:t>?</a:t>
                      </a:r>
                      <a:endParaRPr lang="pl-PL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418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lang="pl-PL" sz="1800" dirty="0"/>
                        <a:t>How does the process flow</a:t>
                      </a:r>
                      <a:r>
                        <a:rPr lang="de-DE" sz="1800" dirty="0"/>
                        <a:t>?</a:t>
                      </a:r>
                      <a:endParaRPr lang="pl-PL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7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lang="pl-PL" sz="1800" dirty="0"/>
                        <a:t>Who does what in a process</a:t>
                      </a:r>
                      <a:r>
                        <a:rPr lang="de-DE" sz="1800" dirty="0"/>
                        <a:t>?</a:t>
                      </a:r>
                      <a:endParaRPr lang="pl-PL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77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… and possibly many more</a:t>
                      </a:r>
                      <a:r>
                        <a:rPr lang="de-DE" sz="1800" dirty="0"/>
                        <a:t>.</a:t>
                      </a:r>
                      <a:endParaRPr lang="de-AT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 bwMode="auto">
          <a:xfrm>
            <a:off x="666049" y="6085101"/>
            <a:ext cx="9371663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>
            <a:defPPr>
              <a:defRPr lang="de-DE"/>
            </a:defPPr>
            <a:lvl1pPr>
              <a:defRPr sz="1400">
                <a:latin typeface="+mn-lt"/>
              </a:defRPr>
            </a:lvl1pPr>
          </a:lstStyle>
          <a:p>
            <a:pPr algn="ctr"/>
            <a:r>
              <a:rPr lang="pl-PL" altLang="de-DE" sz="1800" dirty="0"/>
              <a:t>BPMN can answer many of those questions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8780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BPMN </a:t>
            </a:r>
            <a:r>
              <a:rPr lang="de-DE" altLang="de-DE" dirty="0"/>
              <a:t>E</a:t>
            </a:r>
            <a:r>
              <a:rPr lang="pl-PL" altLang="de-DE" dirty="0"/>
              <a:t>lements</a:t>
            </a:r>
            <a:r>
              <a:rPr lang="de-DE" altLang="de-DE" dirty="0"/>
              <a:t>!</a:t>
            </a:r>
            <a:endParaRPr lang="de-AT" dirty="0"/>
          </a:p>
        </p:txBody>
      </p:sp>
      <p:graphicFrame>
        <p:nvGraphicFramePr>
          <p:cNvPr id="5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02639"/>
              </p:ext>
            </p:extLst>
          </p:nvPr>
        </p:nvGraphicFramePr>
        <p:xfrm>
          <a:off x="666050" y="1620331"/>
          <a:ext cx="6480900" cy="4247166"/>
        </p:xfrm>
        <a:graphic>
          <a:graphicData uri="http://schemas.openxmlformats.org/drawingml/2006/table">
            <a:tbl>
              <a:tblPr/>
              <a:tblGrid>
                <a:gridCol w="97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What can start a proces</a:t>
                      </a:r>
                      <a:r>
                        <a:rPr lang="de-DE" sz="1800" dirty="0"/>
                        <a:t>?</a:t>
                      </a:r>
                      <a:endParaRPr lang="pl-PL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4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How does my process end</a:t>
                      </a:r>
                      <a:r>
                        <a:rPr lang="de-DE" sz="1800" dirty="0"/>
                        <a:t>?</a:t>
                      </a:r>
                      <a:endParaRPr lang="pl-PL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402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What can happen during the proces</a:t>
                      </a:r>
                      <a:r>
                        <a:rPr lang="de-DE" sz="1800" dirty="0"/>
                        <a:t>?</a:t>
                      </a:r>
                      <a:endParaRPr lang="pl-PL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What do we do in a proces</a:t>
                      </a:r>
                      <a:r>
                        <a:rPr lang="de-DE" sz="1800" dirty="0"/>
                        <a:t>?</a:t>
                      </a:r>
                      <a:endParaRPr lang="pl-PL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418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lang="pl-PL" sz="1800" dirty="0"/>
                        <a:t>How does the process flow</a:t>
                      </a:r>
                      <a:r>
                        <a:rPr lang="de-DE" sz="1800" dirty="0"/>
                        <a:t>?</a:t>
                      </a:r>
                      <a:endParaRPr lang="pl-PL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7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lang="pl-PL" sz="1800" dirty="0"/>
                        <a:t>Who does what in a process</a:t>
                      </a:r>
                      <a:r>
                        <a:rPr lang="de-DE" sz="1800" dirty="0"/>
                        <a:t>?</a:t>
                      </a:r>
                      <a:endParaRPr lang="pl-PL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77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2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… and possibly many more</a:t>
                      </a:r>
                      <a:r>
                        <a:rPr lang="de-DE" sz="1800" dirty="0"/>
                        <a:t>.</a:t>
                      </a:r>
                      <a:endParaRPr lang="de-AT" sz="1800" dirty="0"/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 bwMode="auto">
          <a:xfrm>
            <a:off x="666049" y="6085101"/>
            <a:ext cx="9371663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>
            <a:defPPr>
              <a:defRPr lang="de-DE"/>
            </a:defPPr>
            <a:lvl1pPr>
              <a:defRPr sz="1400">
                <a:latin typeface="+mn-lt"/>
              </a:defRPr>
            </a:lvl1pPr>
          </a:lstStyle>
          <a:p>
            <a:pPr algn="ctr"/>
            <a:r>
              <a:rPr lang="pl-PL" altLang="de-DE" sz="1800" dirty="0"/>
              <a:t>BPMN can answer many of those questions</a:t>
            </a:r>
            <a:endParaRPr lang="de-DE" altLang="de-DE" sz="1800"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8083080" y="1620331"/>
            <a:ext cx="1937272" cy="42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t">
            <a:noAutofit/>
          </a:bodyPr>
          <a:lstStyle>
            <a:defPPr>
              <a:defRPr lang="de-DE"/>
            </a:defPPr>
            <a:lvl1pPr>
              <a:defRPr sz="1400">
                <a:latin typeface="+mn-lt"/>
              </a:defRPr>
            </a:lvl1pPr>
          </a:lstStyle>
          <a:p>
            <a:pPr algn="ctr"/>
            <a:endParaRPr lang="de-DE" altLang="de-DE" sz="100" dirty="0"/>
          </a:p>
          <a:p>
            <a:pPr algn="ctr"/>
            <a:endParaRPr lang="de-DE" altLang="de-DE" sz="1800" dirty="0"/>
          </a:p>
          <a:p>
            <a:pPr algn="ctr"/>
            <a:endParaRPr lang="de-DE" altLang="de-DE" sz="1800" dirty="0"/>
          </a:p>
          <a:p>
            <a:pPr algn="ctr"/>
            <a:endParaRPr lang="de-DE" altLang="de-DE" sz="1800" dirty="0"/>
          </a:p>
          <a:p>
            <a:pPr algn="ctr"/>
            <a:r>
              <a:rPr lang="de-DE" altLang="de-DE" sz="1800" dirty="0"/>
              <a:t>Events</a:t>
            </a:r>
          </a:p>
          <a:p>
            <a:pPr algn="ctr"/>
            <a:endParaRPr lang="de-DE" altLang="de-DE" sz="1800" dirty="0"/>
          </a:p>
          <a:p>
            <a:pPr algn="ctr"/>
            <a:endParaRPr lang="de-DE" altLang="de-DE" sz="1800" dirty="0"/>
          </a:p>
          <a:p>
            <a:pPr algn="ctr"/>
            <a:endParaRPr lang="de-DE" altLang="de-DE" sz="1800" dirty="0"/>
          </a:p>
          <a:p>
            <a:pPr algn="ctr"/>
            <a:r>
              <a:rPr lang="de-DE" altLang="de-DE" sz="1800" dirty="0" err="1"/>
              <a:t>Activities</a:t>
            </a:r>
            <a:endParaRPr lang="de-DE" altLang="de-DE" sz="1800" dirty="0"/>
          </a:p>
          <a:p>
            <a:pPr algn="ctr"/>
            <a:endParaRPr lang="de-DE" altLang="de-DE" sz="2200" dirty="0"/>
          </a:p>
          <a:p>
            <a:pPr algn="ctr"/>
            <a:r>
              <a:rPr lang="de-DE" altLang="de-DE" sz="1800" dirty="0"/>
              <a:t>Gateways</a:t>
            </a:r>
          </a:p>
          <a:p>
            <a:pPr algn="ctr"/>
            <a:endParaRPr lang="de-DE" altLang="de-DE" sz="2200" dirty="0"/>
          </a:p>
          <a:p>
            <a:pPr algn="ctr"/>
            <a:r>
              <a:rPr lang="de-DE" altLang="de-DE" sz="1800" dirty="0" err="1"/>
              <a:t>Swimlanes</a:t>
            </a:r>
            <a:endParaRPr lang="de-DE" altLang="de-DE" sz="1800" dirty="0"/>
          </a:p>
        </p:txBody>
      </p:sp>
      <p:sp>
        <p:nvSpPr>
          <p:cNvPr id="9" name="Nawias klamrowy zamykający 2"/>
          <p:cNvSpPr/>
          <p:nvPr/>
        </p:nvSpPr>
        <p:spPr>
          <a:xfrm>
            <a:off x="7388828" y="1764351"/>
            <a:ext cx="531207" cy="16562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Nawias klamrowy zamykający 14"/>
          <p:cNvSpPr/>
          <p:nvPr/>
        </p:nvSpPr>
        <p:spPr>
          <a:xfrm>
            <a:off x="7388827" y="3461663"/>
            <a:ext cx="531207" cy="529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Nawias klamrowy zamykający 14"/>
          <p:cNvSpPr/>
          <p:nvPr/>
        </p:nvSpPr>
        <p:spPr>
          <a:xfrm>
            <a:off x="7388828" y="4115416"/>
            <a:ext cx="531207" cy="529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Nawias klamrowy zamykający 14"/>
          <p:cNvSpPr/>
          <p:nvPr/>
        </p:nvSpPr>
        <p:spPr>
          <a:xfrm>
            <a:off x="7407853" y="4691496"/>
            <a:ext cx="531207" cy="529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32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Events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66700" y="6480000"/>
            <a:ext cx="9072610" cy="778675"/>
          </a:xfrm>
        </p:spPr>
        <p:txBody>
          <a:bodyPr lIns="0">
            <a:spAutoFit/>
          </a:bodyPr>
          <a:lstStyle/>
          <a:p>
            <a:pPr marL="355600" lvl="1" indent="-355600">
              <a:spcAft>
                <a:spcPts val="600"/>
              </a:spcAft>
              <a:buSzPct val="75000"/>
            </a:pPr>
            <a:r>
              <a:rPr lang="pl-PL" sz="1800" dirty="0"/>
              <a:t>Events are depicted as circles</a:t>
            </a:r>
          </a:p>
          <a:p>
            <a:pPr marL="355600" lvl="1" indent="-355600">
              <a:spcAft>
                <a:spcPts val="600"/>
              </a:spcAft>
              <a:buSzPct val="75000"/>
            </a:pPr>
            <a:r>
              <a:rPr lang="pl-PL" sz="1800" dirty="0"/>
              <a:t>They allow you to document important events influencing the process flow (especially start and end)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0" y="1493992"/>
            <a:ext cx="9360000" cy="423090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</p:spPr>
        <p:txBody>
          <a:bodyPr/>
          <a:lstStyle/>
          <a:p>
            <a:r>
              <a:rPr lang="pl-PL" dirty="0"/>
              <a:t>Let’s take a look at an example BPMN diagram</a:t>
            </a:r>
          </a:p>
          <a:p>
            <a:endParaRPr lang="de-AT" dirty="0"/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2754340" y="5887228"/>
            <a:ext cx="1655580" cy="413753"/>
          </a:xfrm>
          <a:prstGeom prst="rect">
            <a:avLst/>
          </a:prstGeom>
        </p:spPr>
        <p:txBody>
          <a:bodyPr lIns="0" tIns="36000" rIns="112321" bIns="36000"/>
          <a:lstStyle>
            <a:lvl1pPr marL="420688" indent="-420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11225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4033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325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5713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813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414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016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618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de-DE" dirty="0"/>
              <a:t>(Start) Event</a:t>
            </a:r>
            <a:endParaRPr lang="de-DE" altLang="de-DE" dirty="0"/>
          </a:p>
        </p:txBody>
      </p:sp>
      <p:sp>
        <p:nvSpPr>
          <p:cNvPr id="8" name="Textplatzhalter 3"/>
          <p:cNvSpPr txBox="1">
            <a:spLocks/>
          </p:cNvSpPr>
          <p:nvPr/>
        </p:nvSpPr>
        <p:spPr>
          <a:xfrm>
            <a:off x="6355490" y="5887228"/>
            <a:ext cx="1655580" cy="413753"/>
          </a:xfrm>
          <a:prstGeom prst="rect">
            <a:avLst/>
          </a:prstGeom>
        </p:spPr>
        <p:txBody>
          <a:bodyPr lIns="0" tIns="36000" rIns="112321" bIns="36000"/>
          <a:lstStyle>
            <a:lvl1pPr marL="420688" indent="-420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11225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4033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325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5713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813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414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016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618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de-DE" dirty="0"/>
              <a:t>(End) Event</a:t>
            </a:r>
            <a:endParaRPr lang="de-DE" altLang="de-DE" dirty="0"/>
          </a:p>
        </p:txBody>
      </p:sp>
      <p:cxnSp>
        <p:nvCxnSpPr>
          <p:cNvPr id="9" name="Gerade Verbindung 41"/>
          <p:cNvCxnSpPr/>
          <p:nvPr/>
        </p:nvCxnSpPr>
        <p:spPr>
          <a:xfrm flipH="1" flipV="1">
            <a:off x="1818210" y="3924651"/>
            <a:ext cx="864120" cy="2169453"/>
          </a:xfrm>
          <a:prstGeom prst="line">
            <a:avLst/>
          </a:prstGeom>
          <a:ln w="19050">
            <a:solidFill>
              <a:srgbClr val="0054A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1"/>
          <p:cNvCxnSpPr/>
          <p:nvPr/>
        </p:nvCxnSpPr>
        <p:spPr>
          <a:xfrm flipV="1">
            <a:off x="7651020" y="4644752"/>
            <a:ext cx="1224170" cy="1449352"/>
          </a:xfrm>
          <a:prstGeom prst="line">
            <a:avLst/>
          </a:prstGeom>
          <a:ln w="19050">
            <a:solidFill>
              <a:srgbClr val="0054A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76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Activities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66700" y="6480000"/>
            <a:ext cx="9072610" cy="778675"/>
          </a:xfrm>
        </p:spPr>
        <p:txBody>
          <a:bodyPr lIns="0">
            <a:spAutoFit/>
          </a:bodyPr>
          <a:lstStyle/>
          <a:p>
            <a:pPr marL="355600" lvl="1" indent="-355600">
              <a:spcAft>
                <a:spcPts val="600"/>
              </a:spcAft>
              <a:buSzPct val="75000"/>
            </a:pPr>
            <a:r>
              <a:rPr lang="pl-PL" sz="1800" dirty="0"/>
              <a:t>Activities (Tasks and Sub</a:t>
            </a:r>
            <a:r>
              <a:rPr lang="de-DE" sz="1800" dirty="0"/>
              <a:t>p</a:t>
            </a:r>
            <a:r>
              <a:rPr lang="pl-PL" sz="1800" dirty="0"/>
              <a:t>rocesses) are shown as rounded rectangles</a:t>
            </a:r>
          </a:p>
          <a:p>
            <a:pPr marL="355600" lvl="1" indent="-355600">
              <a:spcAft>
                <a:spcPts val="600"/>
              </a:spcAft>
              <a:buSzPct val="75000"/>
            </a:pPr>
            <a:r>
              <a:rPr lang="pl-PL" sz="1800" dirty="0"/>
              <a:t>They allow you to document work performed in a process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0" y="1493992"/>
            <a:ext cx="9360000" cy="423090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</p:spPr>
        <p:txBody>
          <a:bodyPr/>
          <a:lstStyle/>
          <a:p>
            <a:r>
              <a:rPr lang="pl-PL" dirty="0"/>
              <a:t>Let’s take a look at an example BPMN diagram</a:t>
            </a:r>
          </a:p>
          <a:p>
            <a:endParaRPr lang="de-AT" dirty="0"/>
          </a:p>
        </p:txBody>
      </p:sp>
      <p:cxnSp>
        <p:nvCxnSpPr>
          <p:cNvPr id="9" name="Gerade Verbindung 41"/>
          <p:cNvCxnSpPr/>
          <p:nvPr/>
        </p:nvCxnSpPr>
        <p:spPr>
          <a:xfrm flipH="1" flipV="1">
            <a:off x="3330420" y="3780632"/>
            <a:ext cx="1368190" cy="2169452"/>
          </a:xfrm>
          <a:prstGeom prst="line">
            <a:avLst/>
          </a:prstGeom>
          <a:ln w="19050">
            <a:solidFill>
              <a:srgbClr val="0054A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3"/>
          <p:cNvSpPr txBox="1">
            <a:spLocks/>
          </p:cNvSpPr>
          <p:nvPr/>
        </p:nvSpPr>
        <p:spPr>
          <a:xfrm>
            <a:off x="4770620" y="5743208"/>
            <a:ext cx="1152160" cy="413753"/>
          </a:xfrm>
          <a:prstGeom prst="rect">
            <a:avLst/>
          </a:prstGeom>
        </p:spPr>
        <p:txBody>
          <a:bodyPr lIns="0" tIns="36000" rIns="112321" bIns="36000"/>
          <a:lstStyle>
            <a:lvl1pPr marL="420688" indent="-420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11225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4033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325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5713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813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414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016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618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de-DE" dirty="0"/>
              <a:t>Activity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9934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Gateways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66700" y="6480000"/>
            <a:ext cx="9072610" cy="778675"/>
          </a:xfrm>
        </p:spPr>
        <p:txBody>
          <a:bodyPr lIns="0">
            <a:spAutoFit/>
          </a:bodyPr>
          <a:lstStyle/>
          <a:p>
            <a:pPr marL="355600" lvl="1" indent="-355600">
              <a:spcAft>
                <a:spcPts val="600"/>
              </a:spcAft>
              <a:buSzPct val="75000"/>
            </a:pPr>
            <a:r>
              <a:rPr lang="pl-PL" sz="1800" dirty="0"/>
              <a:t>Gateways are depicted as diamonds</a:t>
            </a:r>
          </a:p>
          <a:p>
            <a:pPr marL="355600" lvl="1" indent="-355600">
              <a:spcAft>
                <a:spcPts val="600"/>
              </a:spcAft>
              <a:buSzPct val="75000"/>
            </a:pPr>
            <a:r>
              <a:rPr lang="pl-PL" sz="1800" dirty="0"/>
              <a:t>They help you to show where process paths can split and/or merge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0" y="1493992"/>
            <a:ext cx="9360000" cy="423090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</p:spPr>
        <p:txBody>
          <a:bodyPr/>
          <a:lstStyle/>
          <a:p>
            <a:r>
              <a:rPr lang="pl-PL" dirty="0"/>
              <a:t>Let’s take a look at an example BPMN diagram</a:t>
            </a:r>
          </a:p>
          <a:p>
            <a:endParaRPr lang="de-AT" dirty="0"/>
          </a:p>
        </p:txBody>
      </p:sp>
      <p:cxnSp>
        <p:nvCxnSpPr>
          <p:cNvPr id="9" name="Gerade Verbindung 41"/>
          <p:cNvCxnSpPr>
            <a:stCxn id="10" idx="3"/>
          </p:cNvCxnSpPr>
          <p:nvPr/>
        </p:nvCxnSpPr>
        <p:spPr>
          <a:xfrm flipV="1">
            <a:off x="5850770" y="3852643"/>
            <a:ext cx="864120" cy="2097442"/>
          </a:xfrm>
          <a:prstGeom prst="line">
            <a:avLst/>
          </a:prstGeom>
          <a:ln w="19050">
            <a:solidFill>
              <a:srgbClr val="0054A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3"/>
          <p:cNvSpPr txBox="1">
            <a:spLocks/>
          </p:cNvSpPr>
          <p:nvPr/>
        </p:nvSpPr>
        <p:spPr>
          <a:xfrm>
            <a:off x="4842630" y="5743208"/>
            <a:ext cx="1008140" cy="413753"/>
          </a:xfrm>
          <a:prstGeom prst="rect">
            <a:avLst/>
          </a:prstGeom>
        </p:spPr>
        <p:txBody>
          <a:bodyPr lIns="0" tIns="36000" rIns="112321" bIns="36000"/>
          <a:lstStyle>
            <a:lvl1pPr marL="420688" indent="-420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11225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4033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325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5713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813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414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016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618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de-DE" dirty="0"/>
              <a:t>Gateway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818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Sequence Flow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66700" y="6049093"/>
            <a:ext cx="9072610" cy="1188018"/>
          </a:xfrm>
        </p:spPr>
        <p:txBody>
          <a:bodyPr lIns="0">
            <a:spAutoFit/>
          </a:bodyPr>
          <a:lstStyle/>
          <a:p>
            <a:pPr marL="355600" lvl="1" indent="-355600">
              <a:spcAft>
                <a:spcPts val="600"/>
              </a:spcAft>
              <a:buSzPct val="75000"/>
            </a:pPr>
            <a:r>
              <a:rPr lang="en-US" sz="1800" dirty="0"/>
              <a:t>Sequence Flow is shown as an arrow drawn with a solid black line and filled arrowhead</a:t>
            </a:r>
          </a:p>
          <a:p>
            <a:pPr marL="355600" lvl="1" indent="-355600">
              <a:spcAft>
                <a:spcPts val="600"/>
              </a:spcAft>
              <a:buSzPct val="75000"/>
            </a:pPr>
            <a:r>
              <a:rPr lang="en-US" sz="1800" dirty="0"/>
              <a:t>It shows in which order process steps are performed</a:t>
            </a:r>
          </a:p>
          <a:p>
            <a:pPr marL="355600" lvl="1" indent="-355600">
              <a:spcAft>
                <a:spcPts val="600"/>
              </a:spcAft>
              <a:buSzPct val="75000"/>
            </a:pPr>
            <a:r>
              <a:rPr lang="en-US" sz="1800" dirty="0"/>
              <a:t>There are even more types of „arrows”, which in BPMN are called Connecting Objects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0" y="1493992"/>
            <a:ext cx="9360000" cy="423090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</p:spPr>
        <p:txBody>
          <a:bodyPr/>
          <a:lstStyle/>
          <a:p>
            <a:r>
              <a:rPr lang="pl-PL" dirty="0"/>
              <a:t>Let’s take a look at an example BPMN diagram</a:t>
            </a:r>
          </a:p>
          <a:p>
            <a:endParaRPr lang="de-AT" dirty="0"/>
          </a:p>
        </p:txBody>
      </p:sp>
      <p:cxnSp>
        <p:nvCxnSpPr>
          <p:cNvPr id="9" name="Gerade Verbindung 41"/>
          <p:cNvCxnSpPr/>
          <p:nvPr/>
        </p:nvCxnSpPr>
        <p:spPr>
          <a:xfrm flipH="1" flipV="1">
            <a:off x="2250272" y="3609447"/>
            <a:ext cx="2160298" cy="2233684"/>
          </a:xfrm>
          <a:prstGeom prst="line">
            <a:avLst/>
          </a:prstGeom>
          <a:ln w="19050">
            <a:solidFill>
              <a:srgbClr val="0054A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3"/>
          <p:cNvSpPr txBox="1">
            <a:spLocks/>
          </p:cNvSpPr>
          <p:nvPr/>
        </p:nvSpPr>
        <p:spPr>
          <a:xfrm>
            <a:off x="4482580" y="5652891"/>
            <a:ext cx="1728240" cy="380480"/>
          </a:xfrm>
          <a:prstGeom prst="rect">
            <a:avLst/>
          </a:prstGeom>
        </p:spPr>
        <p:txBody>
          <a:bodyPr wrap="square" lIns="0" tIns="36000" rIns="112321" bIns="36000">
            <a:spAutoFit/>
          </a:bodyPr>
          <a:lstStyle>
            <a:lvl1pPr marL="420688" indent="-420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11225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4033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325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5713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813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414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016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618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de-DE" dirty="0"/>
              <a:t>Sequence Flow</a:t>
            </a:r>
          </a:p>
        </p:txBody>
      </p:sp>
    </p:spTree>
    <p:extLst>
      <p:ext uri="{BB962C8B-B14F-4D97-AF65-F5344CB8AC3E}">
        <p14:creationId xmlns:p14="http://schemas.microsoft.com/office/powerpoint/2010/main" val="32472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Swimlanes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66700" y="6480000"/>
            <a:ext cx="9072610" cy="778675"/>
          </a:xfrm>
        </p:spPr>
        <p:txBody>
          <a:bodyPr lIns="0">
            <a:spAutoFit/>
          </a:bodyPr>
          <a:lstStyle/>
          <a:p>
            <a:pPr marL="355600" lvl="1" indent="-355600">
              <a:spcAft>
                <a:spcPts val="600"/>
              </a:spcAft>
              <a:buSzPct val="75000"/>
            </a:pPr>
            <a:r>
              <a:rPr lang="en-US" sz="1800" dirty="0" err="1"/>
              <a:t>Swimlanes</a:t>
            </a:r>
            <a:r>
              <a:rPr lang="en-US" sz="1800" dirty="0"/>
              <a:t> (Pools and Lanes) are shown as rectangles</a:t>
            </a:r>
          </a:p>
          <a:p>
            <a:pPr marL="355600" lvl="1" indent="-355600">
              <a:spcAft>
                <a:spcPts val="600"/>
              </a:spcAft>
              <a:buSzPct val="75000"/>
            </a:pPr>
            <a:r>
              <a:rPr lang="en-US" sz="1800" dirty="0"/>
              <a:t>They help you to show who performs which activities and its context (Pools).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0" y="1493992"/>
            <a:ext cx="9360000" cy="423090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</p:spPr>
        <p:txBody>
          <a:bodyPr/>
          <a:lstStyle/>
          <a:p>
            <a:r>
              <a:rPr lang="pl-PL" dirty="0"/>
              <a:t>Let’s take a look at an example BPMN diagram</a:t>
            </a:r>
          </a:p>
          <a:p>
            <a:endParaRPr lang="de-AT" dirty="0"/>
          </a:p>
        </p:txBody>
      </p:sp>
      <p:cxnSp>
        <p:nvCxnSpPr>
          <p:cNvPr id="9" name="Gerade Verbindung 41"/>
          <p:cNvCxnSpPr/>
          <p:nvPr/>
        </p:nvCxnSpPr>
        <p:spPr>
          <a:xfrm flipH="1" flipV="1">
            <a:off x="882080" y="5580881"/>
            <a:ext cx="1763920" cy="513223"/>
          </a:xfrm>
          <a:prstGeom prst="line">
            <a:avLst/>
          </a:prstGeom>
          <a:ln w="19050">
            <a:solidFill>
              <a:srgbClr val="0054A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3"/>
          <p:cNvSpPr txBox="1">
            <a:spLocks/>
          </p:cNvSpPr>
          <p:nvPr/>
        </p:nvSpPr>
        <p:spPr>
          <a:xfrm>
            <a:off x="2754340" y="5887228"/>
            <a:ext cx="1655580" cy="413753"/>
          </a:xfrm>
          <a:prstGeom prst="rect">
            <a:avLst/>
          </a:prstGeom>
        </p:spPr>
        <p:txBody>
          <a:bodyPr lIns="0" tIns="36000" rIns="112321" bIns="36000"/>
          <a:lstStyle>
            <a:lvl1pPr marL="420688" indent="-420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11225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4033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325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5713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813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414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016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618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/>
              <a:t>Pool</a:t>
            </a:r>
          </a:p>
        </p:txBody>
      </p:sp>
      <p:sp>
        <p:nvSpPr>
          <p:cNvPr id="11" name="Textplatzhalter 3"/>
          <p:cNvSpPr txBox="1">
            <a:spLocks/>
          </p:cNvSpPr>
          <p:nvPr/>
        </p:nvSpPr>
        <p:spPr>
          <a:xfrm>
            <a:off x="6355490" y="5887228"/>
            <a:ext cx="1655580" cy="413753"/>
          </a:xfrm>
          <a:prstGeom prst="rect">
            <a:avLst/>
          </a:prstGeom>
        </p:spPr>
        <p:txBody>
          <a:bodyPr lIns="0" tIns="36000" rIns="112321" bIns="36000"/>
          <a:lstStyle>
            <a:lvl1pPr marL="420688" indent="-420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11225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4033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325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5713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813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414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016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618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/>
              <a:t>Lane</a:t>
            </a:r>
          </a:p>
        </p:txBody>
      </p:sp>
      <p:cxnSp>
        <p:nvCxnSpPr>
          <p:cNvPr id="12" name="Gerade Verbindung 41"/>
          <p:cNvCxnSpPr/>
          <p:nvPr/>
        </p:nvCxnSpPr>
        <p:spPr>
          <a:xfrm flipH="1" flipV="1">
            <a:off x="1458160" y="5508871"/>
            <a:ext cx="4752660" cy="585233"/>
          </a:xfrm>
          <a:prstGeom prst="line">
            <a:avLst/>
          </a:prstGeom>
          <a:ln w="19050">
            <a:solidFill>
              <a:srgbClr val="0054A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6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Self </a:t>
            </a:r>
            <a:r>
              <a:rPr lang="de-DE" altLang="de-DE" dirty="0"/>
              <a:t>A</a:t>
            </a:r>
            <a:r>
              <a:rPr lang="pl-PL" altLang="de-DE" dirty="0"/>
              <a:t>ssessment</a:t>
            </a:r>
            <a:endParaRPr lang="de-AT" dirty="0"/>
          </a:p>
        </p:txBody>
      </p:sp>
      <p:graphicFrame>
        <p:nvGraphicFramePr>
          <p:cNvPr id="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816000"/>
              </p:ext>
            </p:extLst>
          </p:nvPr>
        </p:nvGraphicFramePr>
        <p:xfrm>
          <a:off x="594040" y="1548321"/>
          <a:ext cx="9359901" cy="5250180"/>
        </p:xfrm>
        <a:graphic>
          <a:graphicData uri="http://schemas.openxmlformats.org/drawingml/2006/table">
            <a:tbl>
              <a:tblPr/>
              <a:tblGrid>
                <a:gridCol w="906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6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5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40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4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lang="pl-PL" sz="1900" dirty="0"/>
                        <a:t>BPMN currently stands for…? </a:t>
                      </a:r>
                      <a:endParaRPr kumimoji="0" lang="de-DE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90009" marB="9000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40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4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lang="pl-PL" sz="1900" dirty="0"/>
                        <a:t>BPMN is maintained by…? </a:t>
                      </a:r>
                      <a:endParaRPr kumimoji="0" lang="de-DE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90009" marB="9000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40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4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Which of the BPMN elements is used to show how the process starts?</a:t>
                      </a: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90009" marB="9000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40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4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Which of </a:t>
                      </a:r>
                      <a:r>
                        <a:rPr kumimoji="0" lang="de-AT" sz="1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de-AT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BPMN elements is used to split process flows?</a:t>
                      </a: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90009" marB="9000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40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4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Which of the BPMN elements is used to connect elements of the process flow?</a:t>
                      </a: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90009" marB="9000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40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4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pl-PL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Tasks and Sub</a:t>
                      </a:r>
                      <a:r>
                        <a:rPr kumimoji="0" lang="de-DE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pl-PL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rocesses belong to the BPMN category called…?</a:t>
                      </a: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R="90000" marT="90009" marB="90009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4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Self </a:t>
            </a:r>
            <a:r>
              <a:rPr lang="de-DE" altLang="de-DE" dirty="0"/>
              <a:t>A</a:t>
            </a:r>
            <a:r>
              <a:rPr lang="pl-PL" altLang="de-DE" dirty="0"/>
              <a:t>ssessment </a:t>
            </a:r>
            <a:r>
              <a:rPr lang="de-DE" altLang="de-DE" dirty="0"/>
              <a:t>–</a:t>
            </a:r>
            <a:r>
              <a:rPr lang="pl-PL" altLang="de-DE" dirty="0"/>
              <a:t> Solutions</a:t>
            </a:r>
            <a:endParaRPr lang="de-AT" dirty="0"/>
          </a:p>
        </p:txBody>
      </p:sp>
      <p:graphicFrame>
        <p:nvGraphicFramePr>
          <p:cNvPr id="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919511"/>
              </p:ext>
            </p:extLst>
          </p:nvPr>
        </p:nvGraphicFramePr>
        <p:xfrm>
          <a:off x="594040" y="1548321"/>
          <a:ext cx="9359901" cy="5250180"/>
        </p:xfrm>
        <a:graphic>
          <a:graphicData uri="http://schemas.openxmlformats.org/drawingml/2006/table">
            <a:tbl>
              <a:tblPr/>
              <a:tblGrid>
                <a:gridCol w="906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6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7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5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40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4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BPMN currently stands for…? </a:t>
                      </a:r>
                      <a:endParaRPr kumimoji="0" lang="de-DE" sz="19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lang="pl-PL" sz="19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Business Process Model and Notation</a:t>
                      </a:r>
                      <a:endParaRPr lang="de-DE" sz="1900" kern="12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40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4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BPMN is maintained by…? </a:t>
                      </a:r>
                      <a:endParaRPr kumimoji="0" lang="de-DE" sz="19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lang="pl-PL" sz="19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Object Management Group (OMG)</a:t>
                      </a:r>
                      <a:endParaRPr lang="de-AT" sz="19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40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4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Which of BPMN elements is used to show how the process starts?</a:t>
                      </a: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de-DE" sz="1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(Start) Event</a:t>
                      </a: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AT" sz="40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4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Which of BPMN elements is used to split process flows?</a:t>
                      </a: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de-DE" sz="1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Gateway</a:t>
                      </a: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40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4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Which of BPMN elements is used to connect elements of the process flow?</a:t>
                      </a: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de-DE" sz="1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Sequence</a:t>
                      </a:r>
                      <a:r>
                        <a:rPr kumimoji="0" lang="de-DE" sz="1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Flow</a:t>
                      </a: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03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4000" b="0" i="0" kern="1200" dirty="0">
                          <a:solidFill>
                            <a:schemeClr val="bg1"/>
                          </a:solidFill>
                          <a:effectLst/>
                          <a:latin typeface="FontAwesome" pitchFamily="2" charset="0"/>
                          <a:ea typeface="+mn-ea"/>
                          <a:cs typeface="+mn-cs"/>
                        </a:rPr>
                        <a:t></a:t>
                      </a:r>
                      <a:endParaRPr kumimoji="0" lang="de-DE" sz="4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ontAwesome" pitchFamily="2" charset="0"/>
                      </a:endParaRPr>
                    </a:p>
                  </a:txBody>
                  <a:tcPr marL="90000" marR="90000" marT="90009" marB="90009"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pl-PL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Tasks and Sub</a:t>
                      </a:r>
                      <a:r>
                        <a:rPr kumimoji="0" lang="de-DE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pl-PL" sz="1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rocesses belong to the BPMN category called…?</a:t>
                      </a: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de-DE" sz="1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Activity</a:t>
                      </a:r>
                      <a:endParaRPr kumimoji="0" lang="de-DE" sz="1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00" marR="90000" marT="90009" marB="90009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err="1"/>
              <a:t>Your</a:t>
            </a:r>
            <a:r>
              <a:rPr lang="de-DE" altLang="de-DE" dirty="0"/>
              <a:t> Key </a:t>
            </a:r>
            <a:r>
              <a:rPr lang="de-DE" altLang="de-DE" dirty="0" err="1"/>
              <a:t>Takeaway</a:t>
            </a:r>
            <a:r>
              <a:rPr lang="de-DE" altLang="de-DE" dirty="0"/>
              <a:t> </a:t>
            </a:r>
            <a:r>
              <a:rPr lang="de-DE" altLang="de-DE" dirty="0" err="1"/>
              <a:t>from</a:t>
            </a:r>
            <a:r>
              <a:rPr lang="de-DE" altLang="de-DE" dirty="0"/>
              <a:t> </a:t>
            </a:r>
            <a:r>
              <a:rPr lang="de-DE" altLang="de-DE" dirty="0" err="1"/>
              <a:t>this</a:t>
            </a:r>
            <a:r>
              <a:rPr lang="de-DE" altLang="de-DE" dirty="0"/>
              <a:t> </a:t>
            </a:r>
            <a:r>
              <a:rPr lang="de-DE" altLang="de-DE" dirty="0" err="1"/>
              <a:t>Lecture</a:t>
            </a:r>
            <a:endParaRPr lang="en-GB" alt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66000" y="2268421"/>
            <a:ext cx="2520000" cy="3383549"/>
            <a:chOff x="666000" y="2484451"/>
            <a:chExt cx="2520000" cy="3383549"/>
          </a:xfrm>
        </p:grpSpPr>
        <p:sp>
          <p:nvSpPr>
            <p:cNvPr id="7" name="Textfeld 6"/>
            <p:cNvSpPr txBox="1"/>
            <p:nvPr/>
          </p:nvSpPr>
          <p:spPr bwMode="auto">
            <a:xfrm>
              <a:off x="666000" y="2988000"/>
              <a:ext cx="2520000" cy="28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+mn-lt"/>
                </a:defRPr>
              </a:lvl1pPr>
            </a:lstStyle>
            <a:p>
              <a:r>
                <a:rPr lang="pl-PL" sz="2000" dirty="0"/>
                <a:t>What is BPMN</a:t>
              </a:r>
              <a:r>
                <a:rPr lang="de-DE" sz="2000" dirty="0"/>
                <a:t>?</a:t>
              </a:r>
              <a:endParaRPr lang="pl-PL" sz="2000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1386000" y="2484451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dirty="0">
                  <a:latin typeface="Arial Narrow" pitchFamily="34" charset="0"/>
                </a:rPr>
                <a:t>1</a:t>
              </a:r>
              <a:endParaRPr lang="de-AT" sz="2000" dirty="0">
                <a:latin typeface="Arial Narrow" pitchFamily="34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086700" y="2268421"/>
            <a:ext cx="2520000" cy="3383549"/>
            <a:chOff x="4086700" y="2484451"/>
            <a:chExt cx="2520000" cy="3383549"/>
          </a:xfrm>
        </p:grpSpPr>
        <p:sp>
          <p:nvSpPr>
            <p:cNvPr id="9" name="Textfeld 8"/>
            <p:cNvSpPr txBox="1"/>
            <p:nvPr/>
          </p:nvSpPr>
          <p:spPr bwMode="auto">
            <a:xfrm>
              <a:off x="4086700" y="2988000"/>
              <a:ext cx="2520000" cy="28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+mn-lt"/>
                </a:defRPr>
              </a:lvl1pPr>
            </a:lstStyle>
            <a:p>
              <a:r>
                <a:rPr lang="en-US" sz="2000" dirty="0"/>
                <a:t>Why do we need standards for process modelling?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4806700" y="2484451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dirty="0">
                  <a:latin typeface="Arial Narrow" pitchFamily="34" charset="0"/>
                </a:rPr>
                <a:t>2</a:t>
              </a:r>
              <a:endParaRPr lang="de-AT" sz="2000" dirty="0">
                <a:latin typeface="Arial Narrow" pitchFamily="34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7488000" y="2268421"/>
            <a:ext cx="2520000" cy="3383549"/>
            <a:chOff x="7488000" y="2484451"/>
            <a:chExt cx="2520000" cy="3383549"/>
          </a:xfrm>
        </p:grpSpPr>
        <p:sp>
          <p:nvSpPr>
            <p:cNvPr id="10" name="Textfeld 9"/>
            <p:cNvSpPr txBox="1"/>
            <p:nvPr/>
          </p:nvSpPr>
          <p:spPr bwMode="auto">
            <a:xfrm>
              <a:off x="7488000" y="2988000"/>
              <a:ext cx="2520000" cy="28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>
              <a:defPPr>
                <a:defRPr lang="de-DE"/>
              </a:defPPr>
              <a:lvl1pPr algn="ctr">
                <a:defRPr sz="1400">
                  <a:latin typeface="+mn-lt"/>
                </a:defRPr>
              </a:lvl1pPr>
            </a:lstStyle>
            <a:p>
              <a:r>
                <a:rPr lang="en-US" sz="2000" dirty="0"/>
                <a:t>What are the basic elements of BPMN?</a:t>
              </a:r>
            </a:p>
            <a:p>
              <a:endParaRPr lang="de-AT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8208000" y="2484451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000" dirty="0">
                  <a:latin typeface="Arial Narrow" pitchFamily="34" charset="0"/>
                </a:rPr>
                <a:t>3</a:t>
              </a:r>
              <a:endParaRPr lang="de-AT" sz="2000" dirty="0">
                <a:latin typeface="Arial Narrow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Test your </a:t>
            </a:r>
            <a:r>
              <a:rPr lang="de-DE" dirty="0"/>
              <a:t>K</a:t>
            </a:r>
            <a:r>
              <a:rPr lang="pl-PL" dirty="0"/>
              <a:t>nowledge in </a:t>
            </a:r>
            <a:r>
              <a:rPr lang="de-DE" dirty="0"/>
              <a:t>P</a:t>
            </a:r>
            <a:r>
              <a:rPr lang="pl-PL" dirty="0"/>
              <a:t>ractice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This set of slides is only one part of the package provided </a:t>
            </a:r>
            <a:r>
              <a:rPr lang="de-DE" dirty="0" err="1"/>
              <a:t>to</a:t>
            </a:r>
            <a:r>
              <a:rPr lang="pl-PL" dirty="0"/>
              <a:t> BPM educators by BOC Group</a:t>
            </a:r>
          </a:p>
          <a:p>
            <a:pPr marL="0" indent="0">
              <a:buNone/>
            </a:pPr>
            <a:endParaRPr lang="de-AT" dirty="0"/>
          </a:p>
          <a:p>
            <a:r>
              <a:rPr lang="pl-PL" dirty="0"/>
              <a:t>You can learn more about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pl-PL" dirty="0"/>
              <a:t>BOC Academy Programme</a:t>
            </a:r>
            <a:r>
              <a:rPr lang="de-DE" dirty="0"/>
              <a:t> and </a:t>
            </a:r>
            <a:r>
              <a:rPr lang="de-DE" dirty="0" err="1"/>
              <a:t>register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teacher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at </a:t>
            </a:r>
            <a:r>
              <a:rPr lang="pl-PL" dirty="0">
                <a:hlinkClick r:id="rId2"/>
              </a:rPr>
              <a:t>www.boc-group.com/academy</a:t>
            </a:r>
            <a:r>
              <a:rPr lang="de-DE" dirty="0">
                <a:hlinkClick r:id="rId2"/>
              </a:rPr>
              <a:t>-programme</a:t>
            </a:r>
            <a:r>
              <a:rPr lang="de-DE" dirty="0"/>
              <a:t>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Inside the </a:t>
            </a:r>
            <a:r>
              <a:rPr lang="de-DE" dirty="0" err="1"/>
              <a:t>account</a:t>
            </a:r>
            <a:r>
              <a:rPr lang="de-DE" dirty="0"/>
              <a:t> </a:t>
            </a:r>
            <a:r>
              <a:rPr lang="pl-PL" dirty="0"/>
              <a:t>you will find the </a:t>
            </a:r>
            <a:r>
              <a:rPr lang="de-DE" dirty="0"/>
              <a:t>e</a:t>
            </a:r>
            <a:r>
              <a:rPr lang="pl-PL" dirty="0"/>
              <a:t>xercises which allow you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pl-PL" dirty="0"/>
              <a:t>practice what you have learned from the slides.</a:t>
            </a:r>
          </a:p>
          <a:p>
            <a:endParaRPr lang="pl-PL" dirty="0"/>
          </a:p>
          <a:p>
            <a:r>
              <a:rPr lang="pl-PL" dirty="0"/>
              <a:t>Suggested exercises for this set of slides:</a:t>
            </a:r>
          </a:p>
          <a:p>
            <a:pPr lvl="1"/>
            <a:r>
              <a:rPr lang="pl-PL" dirty="0"/>
              <a:t>Exercise 1.</a:t>
            </a:r>
            <a:r>
              <a:rPr lang="de-DE" dirty="0"/>
              <a:t>2 </a:t>
            </a:r>
            <a:r>
              <a:rPr lang="de-DE" dirty="0" err="1"/>
              <a:t>to</a:t>
            </a:r>
            <a:r>
              <a:rPr lang="de-DE" dirty="0"/>
              <a:t> 1.7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92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Do you want to use ADONIS at </a:t>
            </a:r>
            <a:r>
              <a:rPr lang="de-DE" dirty="0"/>
              <a:t>W</a:t>
            </a:r>
            <a:r>
              <a:rPr lang="pl-PL" dirty="0"/>
              <a:t>ork?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57458" y="5552876"/>
            <a:ext cx="9360000" cy="1264550"/>
          </a:xfr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108000" bIns="108000" anchor="ctr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Ready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next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step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?</a:t>
            </a:r>
          </a:p>
          <a:p>
            <a:pPr>
              <a:spcBef>
                <a:spcPct val="0"/>
              </a:spcBef>
            </a:pPr>
            <a:endParaRPr lang="de-DE" sz="1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de-DE" sz="1800" dirty="0" err="1">
                <a:solidFill>
                  <a:schemeClr val="tx1"/>
                </a:solidFill>
                <a:latin typeface="+mn-lt"/>
              </a:rPr>
              <a:t>Learn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+mn-lt"/>
              </a:rPr>
              <a:t>more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+mn-lt"/>
              </a:rPr>
              <a:t>about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 professional </a:t>
            </a:r>
            <a:r>
              <a:rPr lang="de-DE" sz="1800" dirty="0" err="1">
                <a:solidFill>
                  <a:schemeClr val="tx1"/>
                </a:solidFill>
                <a:latin typeface="+mn-lt"/>
              </a:rPr>
              <a:t>editions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 ADONIS NP!</a:t>
            </a:r>
          </a:p>
          <a:p>
            <a:pPr>
              <a:spcBef>
                <a:spcPct val="0"/>
              </a:spcBef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Details </a:t>
            </a:r>
            <a:r>
              <a:rPr lang="de-DE" sz="1800" dirty="0" err="1">
                <a:solidFill>
                  <a:schemeClr val="tx1"/>
                </a:solidFill>
                <a:latin typeface="+mn-lt"/>
              </a:rPr>
              <a:t>here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+mn-lt"/>
                <a:hlinkClick r:id="rId2"/>
              </a:rPr>
              <a:t>www.boc-group.com/adonis</a:t>
            </a:r>
            <a:endParaRPr lang="de-D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Contact us and t</a:t>
            </a:r>
            <a:r>
              <a:rPr lang="de-AT" dirty="0" err="1"/>
              <a:t>est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en-US" dirty="0"/>
              <a:t>next generation of BPM</a:t>
            </a:r>
            <a:endParaRPr lang="en-GB" dirty="0"/>
          </a:p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924705"/>
            <a:ext cx="9360000" cy="33681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46" y="5827641"/>
            <a:ext cx="2961564" cy="7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496CB1B4-D695-4CCC-9EFF-5C6C5820AE99}"/>
              </a:ext>
            </a:extLst>
          </p:cNvPr>
          <p:cNvSpPr txBox="1"/>
          <p:nvPr/>
        </p:nvSpPr>
        <p:spPr>
          <a:xfrm>
            <a:off x="676575" y="5623081"/>
            <a:ext cx="9334517" cy="360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lvl="0" algn="ctr" defTabSz="622300">
              <a:lnSpc>
                <a:spcPct val="900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pPr algn="l"/>
            <a:r>
              <a:rPr lang="de-DE" dirty="0"/>
              <a:t>www.boc-group.com/webinars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E2C896-4912-48D6-8C81-10861ACE8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BOC Group Webinars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ECDB1B-5B90-4A30-8D2B-B756CD017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/>
              <a:t>Discover</a:t>
            </a:r>
            <a:r>
              <a:rPr lang="de-AT" dirty="0"/>
              <a:t>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Comprehensive</a:t>
            </a:r>
            <a:r>
              <a:rPr lang="de-AT" dirty="0"/>
              <a:t> Offering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free</a:t>
            </a:r>
            <a:r>
              <a:rPr lang="de-AT" dirty="0"/>
              <a:t> Webinars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F5DD8E-0D89-4B93-9A71-C161881729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15780" r="73" b="29318"/>
          <a:stretch/>
        </p:blipFill>
        <p:spPr>
          <a:xfrm>
            <a:off x="666700" y="1655146"/>
            <a:ext cx="9360650" cy="3426676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3D1DC592-C86C-48CB-8083-EC147FE528F2}"/>
              </a:ext>
            </a:extLst>
          </p:cNvPr>
          <p:cNvSpPr txBox="1"/>
          <p:nvPr/>
        </p:nvSpPr>
        <p:spPr bwMode="auto">
          <a:xfrm>
            <a:off x="7146950" y="6228971"/>
            <a:ext cx="29524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buNone/>
              <a:tabLst>
                <a:tab pos="444500" algn="l"/>
              </a:tabLst>
            </a:pPr>
            <a:r>
              <a:rPr lang="de-DE" sz="2000" b="1" dirty="0" err="1">
                <a:latin typeface="Arial Narrow" pitchFamily="34" charset="0"/>
              </a:rPr>
              <a:t>Join</a:t>
            </a:r>
            <a:r>
              <a:rPr lang="de-DE" sz="2000" b="1" dirty="0">
                <a:latin typeface="Arial Narrow" pitchFamily="34" charset="0"/>
              </a:rPr>
              <a:t> </a:t>
            </a:r>
            <a:r>
              <a:rPr lang="de-DE" sz="2000" b="1" dirty="0" err="1">
                <a:latin typeface="Arial Narrow" pitchFamily="34" charset="0"/>
              </a:rPr>
              <a:t>our</a:t>
            </a:r>
            <a:r>
              <a:rPr lang="de-DE" sz="2000" b="1" dirty="0">
                <a:latin typeface="Arial Narrow" pitchFamily="34" charset="0"/>
              </a:rPr>
              <a:t> </a:t>
            </a:r>
            <a:r>
              <a:rPr lang="de-DE" sz="2000" b="1" dirty="0" err="1">
                <a:latin typeface="Arial Narrow" pitchFamily="34" charset="0"/>
              </a:rPr>
              <a:t>free</a:t>
            </a:r>
            <a:r>
              <a:rPr lang="de-DE" sz="2000" b="1" dirty="0">
                <a:latin typeface="Arial Narrow" pitchFamily="34" charset="0"/>
              </a:rPr>
              <a:t> Webinars:</a:t>
            </a:r>
          </a:p>
          <a:p>
            <a:pPr>
              <a:tabLst>
                <a:tab pos="444500" algn="l"/>
              </a:tabLst>
            </a:pPr>
            <a:r>
              <a:rPr lang="de-DE" dirty="0">
                <a:latin typeface="Arial Narrow" pitchFamily="34" charset="0"/>
              </a:rPr>
              <a:t>www.boc-group.com/webinars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FA887C8-5E9B-49BF-9235-7D3A6629A611}"/>
              </a:ext>
            </a:extLst>
          </p:cNvPr>
          <p:cNvSpPr txBox="1"/>
          <p:nvPr/>
        </p:nvSpPr>
        <p:spPr bwMode="auto">
          <a:xfrm>
            <a:off x="666700" y="6244360"/>
            <a:ext cx="62642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More </a:t>
            </a:r>
            <a:r>
              <a:rPr lang="de-A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than</a:t>
            </a:r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25 </a:t>
            </a:r>
            <a:r>
              <a:rPr lang="de-A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</a:t>
            </a:r>
            <a:r>
              <a:rPr lang="de-AT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live </a:t>
            </a:r>
            <a:r>
              <a:rPr lang="de-A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or</a:t>
            </a:r>
            <a:r>
              <a:rPr lang="de-AT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on-</a:t>
            </a:r>
            <a:r>
              <a:rPr lang="de-A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demand</a:t>
            </a:r>
            <a:r>
              <a:rPr lang="de-AT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de-A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webinars</a:t>
            </a:r>
            <a:r>
              <a:rPr lang="de-AT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on </a:t>
            </a:r>
            <a:r>
              <a:rPr lang="de-A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current</a:t>
            </a:r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b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de-A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industry</a:t>
            </a:r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-relevant </a:t>
            </a:r>
            <a:r>
              <a:rPr lang="de-A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topics</a:t>
            </a:r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de-AT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 </a:t>
            </a:r>
            <a:r>
              <a:rPr lang="de-A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three</a:t>
            </a:r>
            <a:r>
              <a:rPr lang="de-AT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de-AT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languages</a:t>
            </a:r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!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4E7EC28-02E6-44F1-9F51-EBD610C0B080}"/>
              </a:ext>
            </a:extLst>
          </p:cNvPr>
          <p:cNvGrpSpPr/>
          <p:nvPr/>
        </p:nvGrpSpPr>
        <p:grpSpPr>
          <a:xfrm>
            <a:off x="667904" y="3902702"/>
            <a:ext cx="3049007" cy="531384"/>
            <a:chOff x="667904" y="3887462"/>
            <a:chExt cx="3049007" cy="531384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FA0FEC1-2E67-463C-9164-4C9F3EC98889}"/>
                </a:ext>
              </a:extLst>
            </p:cNvPr>
            <p:cNvSpPr txBox="1"/>
            <p:nvPr/>
          </p:nvSpPr>
          <p:spPr>
            <a:xfrm>
              <a:off x="676575" y="3887462"/>
              <a:ext cx="3040336" cy="531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lvl="0" algn="ctr" defTabSz="622300">
                <a:lnSpc>
                  <a:spcPct val="90000"/>
                </a:lnSpc>
                <a:defRPr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defRPr>
              </a:lvl1pPr>
            </a:lstStyle>
            <a:p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4708E6D-2019-4BE9-8DDC-8EBD9FDE8FE4}"/>
                </a:ext>
              </a:extLst>
            </p:cNvPr>
            <p:cNvSpPr/>
            <p:nvPr/>
          </p:nvSpPr>
          <p:spPr>
            <a:xfrm>
              <a:off x="1077501" y="3991376"/>
              <a:ext cx="2504212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de-AT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ON-DEMAND BPM WEBINAR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DF0614F-CBE7-4735-93A6-58E553C33E01}"/>
                </a:ext>
              </a:extLst>
            </p:cNvPr>
            <p:cNvSpPr txBox="1"/>
            <p:nvPr/>
          </p:nvSpPr>
          <p:spPr bwMode="auto">
            <a:xfrm>
              <a:off x="667904" y="3940784"/>
              <a:ext cx="4587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de-AT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ontAwesome" pitchFamily="2" charset="0"/>
                </a:rPr>
                <a:t>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5EC4DF7-2D6D-4B6A-9B06-7FCCED33B4A8}"/>
              </a:ext>
            </a:extLst>
          </p:cNvPr>
          <p:cNvGrpSpPr/>
          <p:nvPr/>
        </p:nvGrpSpPr>
        <p:grpSpPr>
          <a:xfrm>
            <a:off x="3826608" y="3902702"/>
            <a:ext cx="3040185" cy="531384"/>
            <a:chOff x="607399" y="3887462"/>
            <a:chExt cx="3040185" cy="531384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EE471E2-1BC5-4C99-9C61-DBFA5D8F36EB}"/>
                </a:ext>
              </a:extLst>
            </p:cNvPr>
            <p:cNvSpPr txBox="1"/>
            <p:nvPr/>
          </p:nvSpPr>
          <p:spPr>
            <a:xfrm>
              <a:off x="607399" y="3887462"/>
              <a:ext cx="3040185" cy="531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lvl="0" algn="ctr" defTabSz="622300">
                <a:lnSpc>
                  <a:spcPct val="90000"/>
                </a:lnSpc>
                <a:defRPr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defRPr>
              </a:lvl1pPr>
            </a:lstStyle>
            <a:p>
              <a:endParaRPr lang="de-DE" dirty="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AB7FA84A-2BB2-4FCC-A5A2-186EBACDA84D}"/>
                </a:ext>
              </a:extLst>
            </p:cNvPr>
            <p:cNvSpPr/>
            <p:nvPr/>
          </p:nvSpPr>
          <p:spPr>
            <a:xfrm>
              <a:off x="1077501" y="3991376"/>
              <a:ext cx="2358659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de-AT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ON-DEMAND EA WEBINAR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74088AA-12E0-4182-ADBE-F43150DD138D}"/>
                </a:ext>
              </a:extLst>
            </p:cNvPr>
            <p:cNvSpPr txBox="1"/>
            <p:nvPr/>
          </p:nvSpPr>
          <p:spPr bwMode="auto">
            <a:xfrm>
              <a:off x="667904" y="3940784"/>
              <a:ext cx="4587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de-AT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ontAwesome" pitchFamily="2" charset="0"/>
                </a:rPr>
                <a:t>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93DFB2F-8167-4353-900C-C627011B10B6}"/>
              </a:ext>
            </a:extLst>
          </p:cNvPr>
          <p:cNvGrpSpPr/>
          <p:nvPr/>
        </p:nvGrpSpPr>
        <p:grpSpPr>
          <a:xfrm>
            <a:off x="6967350" y="3907333"/>
            <a:ext cx="3048503" cy="531384"/>
            <a:chOff x="667904" y="3887462"/>
            <a:chExt cx="2789846" cy="531384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F8D3C3B-F1BB-407D-BD34-AB1182FA8157}"/>
                </a:ext>
              </a:extLst>
            </p:cNvPr>
            <p:cNvSpPr txBox="1"/>
            <p:nvPr/>
          </p:nvSpPr>
          <p:spPr>
            <a:xfrm>
              <a:off x="678561" y="3887462"/>
              <a:ext cx="2779189" cy="531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lvl="0" algn="ctr" defTabSz="622300">
                <a:lnSpc>
                  <a:spcPct val="90000"/>
                </a:lnSpc>
                <a:defRPr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defRPr>
              </a:lvl1pPr>
            </a:lstStyle>
            <a:p>
              <a:endParaRPr lang="de-DE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7CF52CF-8111-497B-AC53-9DD7B19F0E0D}"/>
                </a:ext>
              </a:extLst>
            </p:cNvPr>
            <p:cNvSpPr/>
            <p:nvPr/>
          </p:nvSpPr>
          <p:spPr>
            <a:xfrm>
              <a:off x="1077501" y="3991376"/>
              <a:ext cx="1787091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de-AT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FURTHER WEBINARS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1D17D83-9114-4697-BEB5-3DBCCEC80F03}"/>
                </a:ext>
              </a:extLst>
            </p:cNvPr>
            <p:cNvSpPr txBox="1"/>
            <p:nvPr/>
          </p:nvSpPr>
          <p:spPr bwMode="auto">
            <a:xfrm>
              <a:off x="667904" y="3940784"/>
              <a:ext cx="4587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de-AT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ontAwesome" pitchFamily="2" charset="0"/>
                </a:rPr>
                <a:t></a:t>
              </a:r>
            </a:p>
          </p:txBody>
        </p:sp>
      </p:grpSp>
      <p:sp>
        <p:nvSpPr>
          <p:cNvPr id="7" name="Rechteck: eine Ecke abgerundet 6">
            <a:extLst>
              <a:ext uri="{FF2B5EF4-FFF2-40B4-BE49-F238E27FC236}">
                <a16:creationId xmlns:a16="http://schemas.microsoft.com/office/drawing/2014/main" id="{B9CDA708-0A04-4E37-827F-2E314D026EF2}"/>
              </a:ext>
            </a:extLst>
          </p:cNvPr>
          <p:cNvSpPr/>
          <p:nvPr/>
        </p:nvSpPr>
        <p:spPr>
          <a:xfrm>
            <a:off x="3816700" y="4428721"/>
            <a:ext cx="3060000" cy="1226399"/>
          </a:xfrm>
          <a:prstGeom prst="round1Rect">
            <a:avLst>
              <a:gd name="adj" fmla="val 0"/>
            </a:avLst>
          </a:prstGeom>
          <a:solidFill>
            <a:srgbClr val="009D3A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AT" sz="1400" dirty="0"/>
              <a:t>Value </a:t>
            </a:r>
            <a:r>
              <a:rPr lang="de-AT" sz="1400" dirty="0" err="1"/>
              <a:t>Creation</a:t>
            </a:r>
            <a:r>
              <a:rPr lang="de-AT" sz="1400" dirty="0"/>
              <a:t> </a:t>
            </a:r>
            <a:r>
              <a:rPr lang="de-AT" sz="1400" dirty="0" err="1"/>
              <a:t>through</a:t>
            </a:r>
            <a:r>
              <a:rPr lang="de-AT" sz="1400" dirty="0"/>
              <a:t> Architecture Management, </a:t>
            </a:r>
            <a:r>
              <a:rPr lang="de-AT" sz="1400" dirty="0" err="1"/>
              <a:t>How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start</a:t>
            </a:r>
            <a:r>
              <a:rPr lang="de-AT" sz="1400" dirty="0"/>
              <a:t> </a:t>
            </a:r>
            <a:r>
              <a:rPr lang="de-AT" sz="1400" dirty="0" err="1"/>
              <a:t>your</a:t>
            </a:r>
            <a:r>
              <a:rPr lang="de-AT" sz="1400" dirty="0"/>
              <a:t> EA, EU-GDPR, </a:t>
            </a:r>
            <a:r>
              <a:rPr lang="de-AT" sz="1400" dirty="0" err="1"/>
              <a:t>Optimize</a:t>
            </a:r>
            <a:r>
              <a:rPr lang="de-AT" sz="1400" dirty="0"/>
              <a:t> </a:t>
            </a:r>
            <a:r>
              <a:rPr lang="de-AT" sz="1400" dirty="0" err="1"/>
              <a:t>your</a:t>
            </a:r>
            <a:r>
              <a:rPr lang="de-AT" sz="1400" dirty="0"/>
              <a:t> IT, Making </a:t>
            </a:r>
            <a:r>
              <a:rPr lang="de-AT" sz="1400" dirty="0" err="1"/>
              <a:t>Archimate</a:t>
            </a:r>
            <a:r>
              <a:rPr lang="de-AT" sz="1400" dirty="0"/>
              <a:t> </a:t>
            </a:r>
            <a:r>
              <a:rPr lang="de-AT" sz="1400" dirty="0" err="1"/>
              <a:t>business</a:t>
            </a:r>
            <a:r>
              <a:rPr lang="de-AT" sz="1400" dirty="0"/>
              <a:t> fit and </a:t>
            </a:r>
            <a:r>
              <a:rPr lang="de-AT" sz="1400" dirty="0" err="1"/>
              <a:t>many</a:t>
            </a:r>
            <a:r>
              <a:rPr lang="de-AT" sz="1400" dirty="0"/>
              <a:t> </a:t>
            </a:r>
            <a:r>
              <a:rPr lang="de-AT" sz="1400" dirty="0" err="1"/>
              <a:t>more</a:t>
            </a:r>
            <a:r>
              <a:rPr lang="de-AT" sz="1400" dirty="0"/>
              <a:t>!</a:t>
            </a:r>
            <a:endParaRPr lang="de-AT" sz="1050" dirty="0"/>
          </a:p>
        </p:txBody>
      </p:sp>
      <p:sp>
        <p:nvSpPr>
          <p:cNvPr id="8" name="Rechteck: eine Ecke abgerundet 7">
            <a:extLst>
              <a:ext uri="{FF2B5EF4-FFF2-40B4-BE49-F238E27FC236}">
                <a16:creationId xmlns:a16="http://schemas.microsoft.com/office/drawing/2014/main" id="{6847D27A-486F-4D39-A5BA-65F6007D4A0B}"/>
              </a:ext>
            </a:extLst>
          </p:cNvPr>
          <p:cNvSpPr/>
          <p:nvPr/>
        </p:nvSpPr>
        <p:spPr>
          <a:xfrm>
            <a:off x="6967350" y="4428722"/>
            <a:ext cx="3060000" cy="1219160"/>
          </a:xfrm>
          <a:prstGeom prst="round1Rect">
            <a:avLst>
              <a:gd name="adj" fmla="val 0"/>
            </a:avLst>
          </a:prstGeom>
          <a:solidFill>
            <a:srgbClr val="595959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AT" sz="1400" dirty="0" err="1"/>
              <a:t>Achieve</a:t>
            </a:r>
            <a:r>
              <a:rPr lang="de-AT" sz="1400" dirty="0"/>
              <a:t> </a:t>
            </a:r>
            <a:r>
              <a:rPr lang="de-AT" sz="1400" dirty="0" err="1"/>
              <a:t>Success</a:t>
            </a:r>
            <a:r>
              <a:rPr lang="de-AT" sz="1400" dirty="0"/>
              <a:t> in Quality, </a:t>
            </a:r>
            <a:r>
              <a:rPr lang="de-AT" sz="1400" dirty="0" err="1"/>
              <a:t>Process</a:t>
            </a:r>
            <a:r>
              <a:rPr lang="de-AT" sz="1400" dirty="0"/>
              <a:t> and Risk Management, End-</a:t>
            </a:r>
            <a:r>
              <a:rPr lang="de-AT" sz="1400" dirty="0" err="1"/>
              <a:t>to</a:t>
            </a:r>
            <a:r>
              <a:rPr lang="de-AT" sz="1400" dirty="0"/>
              <a:t>-End Transformation, Knowledge Management, </a:t>
            </a:r>
            <a:r>
              <a:rPr lang="de-AT" sz="1400" dirty="0" err="1"/>
              <a:t>Confluence</a:t>
            </a:r>
            <a:r>
              <a:rPr lang="de-AT" sz="1400" dirty="0"/>
              <a:t> Integration and </a:t>
            </a:r>
            <a:r>
              <a:rPr lang="de-AT" sz="1400" dirty="0" err="1"/>
              <a:t>many</a:t>
            </a:r>
            <a:r>
              <a:rPr lang="de-AT" sz="1400" dirty="0"/>
              <a:t> </a:t>
            </a:r>
            <a:r>
              <a:rPr lang="de-AT" sz="1400" dirty="0" err="1"/>
              <a:t>more</a:t>
            </a:r>
            <a:r>
              <a:rPr lang="de-AT" sz="1400" dirty="0"/>
              <a:t>!</a:t>
            </a:r>
          </a:p>
        </p:txBody>
      </p:sp>
      <p:sp>
        <p:nvSpPr>
          <p:cNvPr id="9" name="Rechteck: eine Ecke abgerundet 8">
            <a:extLst>
              <a:ext uri="{FF2B5EF4-FFF2-40B4-BE49-F238E27FC236}">
                <a16:creationId xmlns:a16="http://schemas.microsoft.com/office/drawing/2014/main" id="{E8781C90-4B51-40A8-B8AF-DE33BB542138}"/>
              </a:ext>
            </a:extLst>
          </p:cNvPr>
          <p:cNvSpPr/>
          <p:nvPr/>
        </p:nvSpPr>
        <p:spPr>
          <a:xfrm>
            <a:off x="664531" y="4428721"/>
            <a:ext cx="3060000" cy="1219159"/>
          </a:xfrm>
          <a:prstGeom prst="round1Rect">
            <a:avLst>
              <a:gd name="adj" fmla="val 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AT" sz="1400" dirty="0" err="1"/>
              <a:t>Maturity</a:t>
            </a:r>
            <a:r>
              <a:rPr lang="de-AT" sz="1400" dirty="0"/>
              <a:t> and Performance </a:t>
            </a:r>
            <a:r>
              <a:rPr lang="de-AT" sz="1400" dirty="0" err="1"/>
              <a:t>of</a:t>
            </a:r>
            <a:r>
              <a:rPr lang="de-AT" sz="1400" dirty="0"/>
              <a:t> BPM, Digital Transformation, ISO 9001:2015, Workflow-</a:t>
            </a:r>
            <a:r>
              <a:rPr lang="de-AT" sz="1400" dirty="0" err="1"/>
              <a:t>based</a:t>
            </a:r>
            <a:r>
              <a:rPr lang="de-AT" sz="1400" dirty="0"/>
              <a:t> </a:t>
            </a:r>
            <a:r>
              <a:rPr lang="de-AT" sz="1400" dirty="0" err="1"/>
              <a:t>Process</a:t>
            </a:r>
            <a:r>
              <a:rPr lang="de-AT" sz="1400" dirty="0"/>
              <a:t> </a:t>
            </a:r>
            <a:r>
              <a:rPr lang="de-AT" sz="1400" dirty="0" err="1"/>
              <a:t>Execution</a:t>
            </a:r>
            <a:r>
              <a:rPr lang="de-AT" sz="1400" dirty="0"/>
              <a:t>, </a:t>
            </a:r>
            <a:r>
              <a:rPr lang="de-AT" sz="1400" dirty="0" err="1"/>
              <a:t>Process</a:t>
            </a:r>
            <a:r>
              <a:rPr lang="de-AT" sz="1400" dirty="0"/>
              <a:t> </a:t>
            </a:r>
            <a:r>
              <a:rPr lang="de-AT" sz="1400" dirty="0" err="1"/>
              <a:t>Optimization</a:t>
            </a:r>
            <a:r>
              <a:rPr lang="de-AT" sz="1400" dirty="0"/>
              <a:t> and </a:t>
            </a:r>
            <a:r>
              <a:rPr lang="de-AT" sz="1400" dirty="0" err="1"/>
              <a:t>many</a:t>
            </a:r>
            <a:r>
              <a:rPr lang="de-AT" sz="1400" dirty="0"/>
              <a:t> </a:t>
            </a:r>
            <a:r>
              <a:rPr lang="de-AT" sz="1400" dirty="0" err="1"/>
              <a:t>more</a:t>
            </a:r>
            <a:r>
              <a:rPr lang="de-AT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47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2C896-4912-48D6-8C81-10861ACE8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Fancy to work </a:t>
            </a:r>
            <a:r>
              <a:rPr lang="en-US" dirty="0" smtClean="0"/>
              <a:t>at </a:t>
            </a:r>
            <a:r>
              <a:rPr lang="en-US" dirty="0"/>
              <a:t>BOC Group?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ECDB1B-5B90-4A30-8D2B-B756CD017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 certainly got the right thing for you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77F704-CBD0-4664-AD35-AA59D21503E7}"/>
              </a:ext>
            </a:extLst>
          </p:cNvPr>
          <p:cNvSpPr txBox="1"/>
          <p:nvPr/>
        </p:nvSpPr>
        <p:spPr bwMode="auto">
          <a:xfrm>
            <a:off x="7146950" y="5724901"/>
            <a:ext cx="295241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buNone/>
              <a:tabLst>
                <a:tab pos="444500" algn="l"/>
              </a:tabLst>
            </a:pPr>
            <a:r>
              <a:rPr lang="de-DE" sz="2000" b="1" dirty="0" err="1">
                <a:latin typeface="Arial Narrow" pitchFamily="34" charset="0"/>
              </a:rPr>
              <a:t>Simply</a:t>
            </a:r>
            <a:r>
              <a:rPr lang="de-DE" sz="2000" b="1" dirty="0">
                <a:latin typeface="Arial Narrow" pitchFamily="34" charset="0"/>
              </a:rPr>
              <a:t> </a:t>
            </a:r>
            <a:r>
              <a:rPr lang="de-DE" sz="2000" b="1" dirty="0" err="1">
                <a:latin typeface="Arial Narrow" pitchFamily="34" charset="0"/>
              </a:rPr>
              <a:t>get</a:t>
            </a:r>
            <a:r>
              <a:rPr lang="de-DE" sz="2000" b="1" dirty="0">
                <a:latin typeface="Arial Narrow" pitchFamily="34" charset="0"/>
              </a:rPr>
              <a:t> in </a:t>
            </a:r>
            <a:r>
              <a:rPr lang="de-DE" sz="2000" b="1" dirty="0" err="1">
                <a:latin typeface="Arial Narrow" pitchFamily="34" charset="0"/>
              </a:rPr>
              <a:t>touch</a:t>
            </a:r>
            <a:r>
              <a:rPr lang="de-DE" sz="2000" b="1" dirty="0">
                <a:latin typeface="Arial Narrow" pitchFamily="34" charset="0"/>
              </a:rPr>
              <a:t> </a:t>
            </a:r>
            <a:r>
              <a:rPr lang="de-DE" sz="2000" b="1" dirty="0" err="1">
                <a:latin typeface="Arial Narrow" pitchFamily="34" charset="0"/>
              </a:rPr>
              <a:t>with</a:t>
            </a:r>
            <a:r>
              <a:rPr lang="de-DE" sz="2000" b="1" dirty="0">
                <a:latin typeface="Arial Narrow" pitchFamily="34" charset="0"/>
              </a:rPr>
              <a:t> </a:t>
            </a:r>
            <a:r>
              <a:rPr lang="de-DE" sz="2000" b="1" dirty="0" err="1">
                <a:latin typeface="Arial Narrow" pitchFamily="34" charset="0"/>
              </a:rPr>
              <a:t>us</a:t>
            </a:r>
            <a:r>
              <a:rPr lang="de-DE" sz="2000" b="1" dirty="0">
                <a:latin typeface="Arial Narrow" pitchFamily="34" charset="0"/>
              </a:rPr>
              <a:t>!</a:t>
            </a:r>
          </a:p>
          <a:p>
            <a:pPr>
              <a:tabLst>
                <a:tab pos="444500" algn="l"/>
              </a:tabLst>
            </a:pPr>
            <a:r>
              <a:rPr lang="de-DE" dirty="0">
                <a:latin typeface="Arial Narrow" pitchFamily="34" charset="0"/>
              </a:rPr>
              <a:t>www.boc-group.com/career</a:t>
            </a:r>
          </a:p>
          <a:p>
            <a:pPr>
              <a:tabLst>
                <a:tab pos="444500" algn="l"/>
              </a:tabLst>
            </a:pPr>
            <a:endParaRPr lang="de-DE" sz="600" dirty="0">
              <a:latin typeface="FontAwesome" pitchFamily="2" charset="0"/>
            </a:endParaRPr>
          </a:p>
          <a:p>
            <a:pPr>
              <a:tabLst>
                <a:tab pos="444500" algn="l"/>
              </a:tabLst>
            </a:pPr>
            <a:r>
              <a:rPr lang="de-DE" sz="2400" dirty="0">
                <a:latin typeface="FontAwesome" pitchFamily="2" charset="0"/>
              </a:rPr>
              <a:t>  </a:t>
            </a:r>
            <a:r>
              <a:rPr lang="de-DE" sz="2400" dirty="0">
                <a:latin typeface="Arial Narrow" pitchFamily="34" charset="0"/>
              </a:rPr>
              <a:t> </a:t>
            </a:r>
          </a:p>
          <a:p>
            <a:endParaRPr lang="de-AT" dirty="0">
              <a:latin typeface="Arial Narrow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862458C-929C-4C44-8A9B-9F1E388CE0B5}"/>
              </a:ext>
            </a:extLst>
          </p:cNvPr>
          <p:cNvSpPr txBox="1"/>
          <p:nvPr/>
        </p:nvSpPr>
        <p:spPr bwMode="auto">
          <a:xfrm>
            <a:off x="666700" y="5724901"/>
            <a:ext cx="62642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FontAwesome" pitchFamily="2" charset="0"/>
              <a:buChar char=""/>
              <a:defRPr/>
            </a:pPr>
            <a:r>
              <a:rPr lang="en-GB" dirty="0">
                <a:solidFill>
                  <a:prstClr val="black"/>
                </a:solidFill>
                <a:latin typeface="Arial Narrow" pitchFamily="34" charset="0"/>
              </a:rPr>
              <a:t>Bachelor or Master </a:t>
            </a:r>
            <a:r>
              <a:rPr lang="en-GB" b="1" dirty="0">
                <a:solidFill>
                  <a:prstClr val="black"/>
                </a:solidFill>
                <a:latin typeface="Arial Narrow" pitchFamily="34" charset="0"/>
              </a:rPr>
              <a:t>Thesis</a:t>
            </a:r>
          </a:p>
          <a:p>
            <a:pPr marL="285750" lvl="0" indent="-2857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FontAwesome" pitchFamily="2" charset="0"/>
              <a:buChar char=""/>
              <a:defRPr/>
            </a:pPr>
            <a:r>
              <a:rPr lang="en-GB" b="1" dirty="0">
                <a:solidFill>
                  <a:prstClr val="black"/>
                </a:solidFill>
                <a:latin typeface="Arial Narrow" pitchFamily="34" charset="0"/>
              </a:rPr>
              <a:t>Internships </a:t>
            </a:r>
            <a:r>
              <a:rPr lang="en-GB" dirty="0">
                <a:solidFill>
                  <a:prstClr val="black"/>
                </a:solidFill>
                <a:latin typeface="Arial Narrow" pitchFamily="34" charset="0"/>
              </a:rPr>
              <a:t>and </a:t>
            </a:r>
            <a:r>
              <a:rPr lang="en-GB" b="1" dirty="0">
                <a:solidFill>
                  <a:prstClr val="black"/>
                </a:solidFill>
                <a:latin typeface="Arial Narrow" pitchFamily="34" charset="0"/>
              </a:rPr>
              <a:t>Practical Work Experience</a:t>
            </a:r>
          </a:p>
          <a:p>
            <a:pPr marL="285750" lvl="0" indent="-2857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FontAwesome" pitchFamily="2" charset="0"/>
              <a:buChar char=""/>
              <a:defRPr/>
            </a:pPr>
            <a:r>
              <a:rPr lang="en-GB" b="1" dirty="0">
                <a:solidFill>
                  <a:prstClr val="black"/>
                </a:solidFill>
                <a:latin typeface="Arial Narrow" pitchFamily="34" charset="0"/>
              </a:rPr>
              <a:t>Exciting Job Offers </a:t>
            </a:r>
            <a:r>
              <a:rPr lang="en-GB" dirty="0">
                <a:solidFill>
                  <a:prstClr val="black"/>
                </a:solidFill>
                <a:latin typeface="Arial Narrow" pitchFamily="34" charset="0"/>
              </a:rPr>
              <a:t>with </a:t>
            </a:r>
            <a:r>
              <a:rPr lang="en-GB" b="1" dirty="0">
                <a:solidFill>
                  <a:prstClr val="black"/>
                </a:solidFill>
                <a:latin typeface="Arial Narrow" pitchFamily="34" charset="0"/>
              </a:rPr>
              <a:t>great Career Opportunities </a:t>
            </a:r>
            <a:br>
              <a:rPr lang="en-GB" b="1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en-GB" dirty="0">
                <a:solidFill>
                  <a:prstClr val="black"/>
                </a:solidFill>
                <a:latin typeface="Arial Narrow" pitchFamily="34" charset="0"/>
              </a:rPr>
              <a:t>in Consulting, Sales, Programming and much more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2AA8AA6E-D517-4C53-B0B3-03E68DD81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90"/>
          <a:stretch/>
        </p:blipFill>
        <p:spPr>
          <a:xfrm>
            <a:off x="666700" y="1655146"/>
            <a:ext cx="5088781" cy="3426676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844CF2A-D105-4199-8D3A-2CE5B533E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2650" r="1790" b="29055"/>
          <a:stretch/>
        </p:blipFill>
        <p:spPr>
          <a:xfrm>
            <a:off x="5922778" y="1655146"/>
            <a:ext cx="4097522" cy="162141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020D85A-BBB5-4B89-9FFD-DB9C95E8FD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71" b="29098"/>
          <a:stretch/>
        </p:blipFill>
        <p:spPr>
          <a:xfrm>
            <a:off x="5922779" y="3425592"/>
            <a:ext cx="4097521" cy="16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66699" y="5674994"/>
            <a:ext cx="53467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Do you have a specific request?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Contact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us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at 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2"/>
              </a:rPr>
              <a:t>www.boc-group.com/contact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696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6000" y="335400"/>
            <a:ext cx="9054482" cy="609742"/>
          </a:xfrm>
        </p:spPr>
        <p:txBody>
          <a:bodyPr/>
          <a:lstStyle/>
          <a:p>
            <a:r>
              <a:rPr lang="pl-PL" altLang="de-DE" dirty="0"/>
              <a:t>English References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66700" y="1332291"/>
            <a:ext cx="9072610" cy="2308324"/>
          </a:xfrm>
        </p:spPr>
        <p:txBody>
          <a:bodyPr>
            <a:spAutoFit/>
          </a:bodyPr>
          <a:lstStyle/>
          <a:p>
            <a:r>
              <a:rPr lang="pl-PL" sz="1800" dirty="0"/>
              <a:t>http://www.omg.org/spec/BPMN/Current</a:t>
            </a:r>
          </a:p>
          <a:p>
            <a:endParaRPr lang="pl-PL" sz="1800" dirty="0"/>
          </a:p>
          <a:p>
            <a:r>
              <a:rPr lang="de-DE" sz="1800" dirty="0"/>
              <a:t>https://column2.com/2008/03/the-great-bpmn-debate/</a:t>
            </a:r>
            <a:endParaRPr lang="pl-PL" sz="1800" dirty="0"/>
          </a:p>
          <a:p>
            <a:endParaRPr lang="pl-PL" sz="1800" dirty="0"/>
          </a:p>
          <a:p>
            <a:r>
              <a:rPr lang="pl-PL" sz="1800" dirty="0"/>
              <a:t>M. zur Muehlen, J. Recker </a:t>
            </a:r>
            <a:r>
              <a:rPr lang="en-US" sz="1800" dirty="0"/>
              <a:t>“How Much Language is Enough? Theoretical and Practical Use of the Business Process Modeling Notation</a:t>
            </a:r>
            <a:r>
              <a:rPr lang="pl-PL" sz="1800" dirty="0"/>
              <a:t>” </a:t>
            </a:r>
            <a:endParaRPr lang="de-DE" sz="1800" dirty="0"/>
          </a:p>
          <a:p>
            <a:endParaRPr lang="pl-PL" sz="18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66000" y="36000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561602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1123205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1684807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224640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de-DE" altLang="de-DE" dirty="0"/>
              <a:t>German</a:t>
            </a:r>
            <a:r>
              <a:rPr lang="pl-PL" altLang="de-DE" dirty="0"/>
              <a:t> References</a:t>
            </a:r>
            <a:endParaRPr lang="de-AT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666000" y="4502490"/>
            <a:ext cx="9072610" cy="870944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/>
              <a:t>Prozessmanagement für Experten: Impulse für aktuelle und wiederkehrende Themen</a:t>
            </a:r>
            <a:r>
              <a:rPr lang="pl-PL" sz="1800" dirty="0"/>
              <a:t>, </a:t>
            </a:r>
            <a:r>
              <a:rPr lang="de-DE" sz="1800" dirty="0"/>
              <a:t>Franz Bayer</a:t>
            </a:r>
            <a:r>
              <a:rPr lang="pl-PL" sz="1800" dirty="0"/>
              <a:t>, </a:t>
            </a:r>
            <a:r>
              <a:rPr lang="de-DE" sz="1800" dirty="0"/>
              <a:t>Harald Kühn</a:t>
            </a:r>
            <a:r>
              <a:rPr lang="pl-PL" sz="1800" dirty="0"/>
              <a:t>, Springer 2013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4496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66000" y="1152000"/>
            <a:ext cx="9371713" cy="42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Why do we need </a:t>
            </a:r>
            <a:r>
              <a:rPr lang="de-DE" altLang="de-DE" dirty="0"/>
              <a:t>S</a:t>
            </a:r>
            <a:r>
              <a:rPr lang="pl-PL" altLang="de-DE" dirty="0"/>
              <a:t>tandards?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666049" y="6048000"/>
            <a:ext cx="9371663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>
            <a:defPPr>
              <a:defRPr lang="de-DE"/>
            </a:defPPr>
            <a:lvl1pPr>
              <a:defRPr sz="1400">
                <a:latin typeface="+mn-lt"/>
              </a:defRPr>
            </a:lvl1pPr>
          </a:lstStyle>
          <a:p>
            <a:pPr algn="ctr"/>
            <a:r>
              <a:rPr lang="en-US" sz="1800" dirty="0"/>
              <a:t>The story of the Tower of Babel explains the confusion of tongues: variation in human language. </a:t>
            </a:r>
            <a:endParaRPr lang="pl-PL" altLang="pl-PL" sz="1800" dirty="0">
              <a:sym typeface="Wingdings" panose="05000000000000000000" pitchFamily="2" charset="2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314006C-E5D2-4CED-8FA8-6B5251A3F9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00" y="1152000"/>
            <a:ext cx="5865815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de-DE" dirty="0"/>
              <a:t>Problems with </a:t>
            </a:r>
            <a:r>
              <a:rPr lang="de-DE" altLang="de-DE" dirty="0"/>
              <a:t>C</a:t>
            </a:r>
            <a:r>
              <a:rPr lang="pl-PL" altLang="de-DE" dirty="0"/>
              <a:t>ommunication</a:t>
            </a:r>
            <a:endParaRPr lang="de-AT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</p:spPr>
        <p:txBody>
          <a:bodyPr/>
          <a:lstStyle/>
          <a:p>
            <a:r>
              <a:rPr lang="pl-PL" altLang="de-DE" dirty="0"/>
              <a:t>Common problem of many organizations – different „languages” used by</a:t>
            </a:r>
            <a:r>
              <a:rPr lang="de-DE" altLang="de-DE" dirty="0"/>
              <a:t>…</a:t>
            </a:r>
          </a:p>
          <a:p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8227100" y="2412441"/>
            <a:ext cx="1877465" cy="1080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sz="1600" dirty="0">
                <a:solidFill>
                  <a:schemeClr val="tx1"/>
                </a:solidFill>
              </a:rPr>
              <a:t>Etc.</a:t>
            </a:r>
            <a:endParaRPr lang="de-DE" sz="1600" dirty="0"/>
          </a:p>
        </p:txBody>
      </p:sp>
      <p:sp>
        <p:nvSpPr>
          <p:cNvPr id="12" name="Rechteck 11"/>
          <p:cNvSpPr/>
          <p:nvPr/>
        </p:nvSpPr>
        <p:spPr>
          <a:xfrm>
            <a:off x="716226" y="2412441"/>
            <a:ext cx="1877465" cy="1080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sz="1600" dirty="0">
                <a:solidFill>
                  <a:schemeClr val="tx1"/>
                </a:solidFill>
              </a:rPr>
              <a:t>IT</a:t>
            </a:r>
          </a:p>
        </p:txBody>
      </p:sp>
      <p:sp>
        <p:nvSpPr>
          <p:cNvPr id="13" name="Rechteck 12"/>
          <p:cNvSpPr/>
          <p:nvPr/>
        </p:nvSpPr>
        <p:spPr>
          <a:xfrm>
            <a:off x="5701545" y="2412441"/>
            <a:ext cx="1877465" cy="1080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sz="1600" dirty="0">
                <a:solidFill>
                  <a:schemeClr val="tx1"/>
                </a:solidFill>
              </a:rPr>
              <a:t>Managers</a:t>
            </a:r>
          </a:p>
        </p:txBody>
      </p:sp>
      <p:sp>
        <p:nvSpPr>
          <p:cNvPr id="14" name="Rechteck 13"/>
          <p:cNvSpPr/>
          <p:nvPr/>
        </p:nvSpPr>
        <p:spPr>
          <a:xfrm>
            <a:off x="3181195" y="2412441"/>
            <a:ext cx="1877465" cy="1080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sz="1600" dirty="0">
                <a:solidFill>
                  <a:schemeClr val="tx1"/>
                </a:solidFill>
              </a:rPr>
              <a:t>Business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666050" y="4738478"/>
            <a:ext cx="9371713" cy="1130443"/>
            <a:chOff x="666050" y="5594916"/>
            <a:chExt cx="9371713" cy="1130443"/>
          </a:xfrm>
        </p:grpSpPr>
        <p:sp>
          <p:nvSpPr>
            <p:cNvPr id="16" name="Rechteck 15"/>
            <p:cNvSpPr/>
            <p:nvPr/>
          </p:nvSpPr>
          <p:spPr>
            <a:xfrm>
              <a:off x="666050" y="5594916"/>
              <a:ext cx="9371713" cy="11304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7D7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108000" rIns="108000" bIns="108000" anchor="ctr">
              <a:noAutofit/>
            </a:bodyPr>
            <a:lstStyle/>
            <a:p>
              <a:pPr algn="ctr"/>
              <a:r>
                <a:rPr lang="pl-PL" dirty="0">
                  <a:solidFill>
                    <a:schemeClr val="tx1"/>
                  </a:solidFill>
                </a:rPr>
                <a:t>This often leads to problem</a:t>
              </a:r>
              <a:r>
                <a:rPr lang="de-DE" dirty="0">
                  <a:solidFill>
                    <a:schemeClr val="tx1"/>
                  </a:solidFill>
                </a:rPr>
                <a:t>s</a:t>
              </a:r>
              <a:r>
                <a:rPr lang="pl-PL" dirty="0">
                  <a:solidFill>
                    <a:schemeClr val="tx1"/>
                  </a:solidFill>
                </a:rPr>
                <a:t>, which can be summarized as: </a:t>
              </a:r>
              <a:endParaRPr lang="de-DE" dirty="0">
                <a:solidFill>
                  <a:schemeClr val="tx1"/>
                </a:solidFill>
              </a:endParaRPr>
            </a:p>
            <a:p>
              <a:pPr algn="ctr"/>
              <a:r>
                <a:rPr lang="pl-PL" dirty="0">
                  <a:solidFill>
                    <a:schemeClr val="tx1"/>
                  </a:solidFill>
                </a:rPr>
                <a:t>„I thought you understood what I meant</a:t>
              </a:r>
              <a:r>
                <a:rPr lang="de-DE" dirty="0">
                  <a:solidFill>
                    <a:schemeClr val="tx1"/>
                  </a:solidFill>
                </a:rPr>
                <a:t>!</a:t>
              </a:r>
              <a:r>
                <a:rPr lang="pl-PL" dirty="0">
                  <a:solidFill>
                    <a:schemeClr val="tx1"/>
                  </a:solidFill>
                </a:rPr>
                <a:t>”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9172210" y="5888125"/>
              <a:ext cx="540000" cy="544025"/>
              <a:chOff x="8659100" y="6228971"/>
              <a:chExt cx="720160" cy="652921"/>
            </a:xfrm>
          </p:grpSpPr>
          <p:sp>
            <p:nvSpPr>
              <p:cNvPr id="18" name="Gleichschenkliges Dreieck 17"/>
              <p:cNvSpPr/>
              <p:nvPr/>
            </p:nvSpPr>
            <p:spPr>
              <a:xfrm>
                <a:off x="8659100" y="6228971"/>
                <a:ext cx="720160" cy="614092"/>
              </a:xfrm>
              <a:prstGeom prst="triangle">
                <a:avLst/>
              </a:prstGeom>
              <a:noFill/>
              <a:ln w="38100">
                <a:solidFill>
                  <a:srgbClr val="0066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>
                  <a:solidFill>
                    <a:srgbClr val="0066B0"/>
                  </a:solidFill>
                </a:endParaRPr>
              </a:p>
            </p:txBody>
          </p:sp>
          <p:sp>
            <p:nvSpPr>
              <p:cNvPr id="19" name="Textfeld 18"/>
              <p:cNvSpPr txBox="1"/>
              <p:nvPr/>
            </p:nvSpPr>
            <p:spPr bwMode="auto">
              <a:xfrm>
                <a:off x="8929168" y="6327817"/>
                <a:ext cx="180025" cy="554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>
                    <a:solidFill>
                      <a:srgbClr val="0066B0"/>
                    </a:solidFill>
                    <a:latin typeface="Arial Narrow" pitchFamily="34" charset="0"/>
                  </a:rPr>
                  <a:t>!</a:t>
                </a:r>
                <a:endParaRPr lang="de-AT" sz="2400" b="1" dirty="0">
                  <a:solidFill>
                    <a:srgbClr val="0066B0"/>
                  </a:solidFill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59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667557" y="1764351"/>
            <a:ext cx="9371713" cy="48966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Original name </a:t>
            </a:r>
            <a:r>
              <a:rPr lang="pl-PL" b="1" dirty="0">
                <a:solidFill>
                  <a:schemeClr val="tx1"/>
                </a:solidFill>
                <a:latin typeface="Arial Narrow" pitchFamily="34" charset="0"/>
              </a:rPr>
              <a:t>B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usiness </a:t>
            </a:r>
            <a:r>
              <a:rPr lang="pl-PL" b="1" dirty="0">
                <a:solidFill>
                  <a:schemeClr val="tx1"/>
                </a:solidFill>
                <a:latin typeface="Arial Narrow" pitchFamily="34" charset="0"/>
              </a:rPr>
              <a:t>P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rocess </a:t>
            </a:r>
            <a:r>
              <a:rPr lang="pl-PL" b="1" dirty="0">
                <a:solidFill>
                  <a:schemeClr val="tx1"/>
                </a:solidFill>
                <a:latin typeface="Arial Narrow" pitchFamily="34" charset="0"/>
              </a:rPr>
              <a:t>M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odeling </a:t>
            </a:r>
            <a:r>
              <a:rPr lang="pl-PL" b="1" dirty="0">
                <a:solidFill>
                  <a:schemeClr val="tx1"/>
                </a:solidFill>
                <a:latin typeface="Arial Narrow" pitchFamily="34" charset="0"/>
              </a:rPr>
              <a:t>N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otation</a:t>
            </a: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Created by </a:t>
            </a: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the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Business Process Modeling Initiative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consortium </a:t>
            </a: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Open standard for model</a:t>
            </a:r>
            <a:r>
              <a:rPr lang="de-DE" dirty="0">
                <a:solidFill>
                  <a:schemeClr val="tx1"/>
                </a:solidFill>
                <a:latin typeface="Arial Narrow" pitchFamily="34" charset="0"/>
              </a:rPr>
              <a:t>l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ing, implementation and presentation of business processes</a:t>
            </a: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de-DE" dirty="0">
                <a:solidFill>
                  <a:schemeClr val="tx1"/>
                </a:solidFill>
                <a:latin typeface="Arial Narrow" pitchFamily="34" charset="0"/>
              </a:rPr>
              <a:t>v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1.0 in 2004</a:t>
            </a: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Maintained by OMG (Object Management Group)</a:t>
            </a: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de-DE" dirty="0">
                <a:solidFill>
                  <a:schemeClr val="tx1"/>
                </a:solidFill>
                <a:latin typeface="Arial Narrow" pitchFamily="34" charset="0"/>
              </a:rPr>
              <a:t>v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2.0 in 2011 (now BPMN stands for </a:t>
            </a:r>
            <a:r>
              <a:rPr lang="pl-PL" b="1" dirty="0">
                <a:solidFill>
                  <a:schemeClr val="tx1"/>
                </a:solidFill>
                <a:latin typeface="Arial Narrow" pitchFamily="34" charset="0"/>
              </a:rPr>
              <a:t>B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usiness </a:t>
            </a:r>
            <a:r>
              <a:rPr lang="pl-PL" b="1" dirty="0">
                <a:solidFill>
                  <a:schemeClr val="tx1"/>
                </a:solidFill>
                <a:latin typeface="Arial Narrow" pitchFamily="34" charset="0"/>
              </a:rPr>
              <a:t>P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rocess </a:t>
            </a:r>
            <a:r>
              <a:rPr lang="pl-PL" b="1" dirty="0">
                <a:solidFill>
                  <a:schemeClr val="tx1"/>
                </a:solidFill>
                <a:latin typeface="Arial Narrow" pitchFamily="34" charset="0"/>
              </a:rPr>
              <a:t>M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odel and </a:t>
            </a:r>
            <a:r>
              <a:rPr lang="pl-PL" b="1" dirty="0">
                <a:solidFill>
                  <a:schemeClr val="tx1"/>
                </a:solidFill>
                <a:latin typeface="Arial Narrow" pitchFamily="34" charset="0"/>
              </a:rPr>
              <a:t>N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otation)</a:t>
            </a: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Current version </a:t>
            </a:r>
            <a:r>
              <a:rPr lang="de-DE" dirty="0">
                <a:solidFill>
                  <a:schemeClr val="tx1"/>
                </a:solidFill>
                <a:latin typeface="Arial Narrow" pitchFamily="34" charset="0"/>
              </a:rPr>
              <a:t>v</a:t>
            </a:r>
            <a:r>
              <a:rPr lang="pl-PL" b="1" dirty="0">
                <a:solidFill>
                  <a:schemeClr val="tx1"/>
                </a:solidFill>
                <a:latin typeface="Arial Narrow" pitchFamily="34" charset="0"/>
              </a:rPr>
              <a:t>2.0.2 = ISO/IEC 19510:2013</a:t>
            </a:r>
          </a:p>
          <a:p>
            <a:pPr algn="ctr"/>
            <a:endParaRPr lang="de-AT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BPMN – </a:t>
            </a:r>
            <a:r>
              <a:rPr lang="de-DE" dirty="0"/>
              <a:t>B</a:t>
            </a:r>
            <a:r>
              <a:rPr lang="pl-PL" dirty="0"/>
              <a:t>rief </a:t>
            </a:r>
            <a:r>
              <a:rPr lang="de-DE" dirty="0"/>
              <a:t>H</a:t>
            </a:r>
            <a:r>
              <a:rPr lang="pl-PL" dirty="0"/>
              <a:t>istory</a:t>
            </a:r>
          </a:p>
        </p:txBody>
      </p:sp>
      <p:pic>
        <p:nvPicPr>
          <p:cNvPr id="9" name="Picture 2" descr="C:\Users\lhoppich\Desktop\iso-154533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50" y="5292841"/>
            <a:ext cx="1224136" cy="12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3030" y="3924651"/>
            <a:ext cx="211505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BPM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30" y="2052781"/>
            <a:ext cx="14287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73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8986D9B-03BA-43B4-B6DC-EBB8577C5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01" y="2412441"/>
            <a:ext cx="3696640" cy="269977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55637" y="1332291"/>
            <a:ext cx="5267144" cy="5544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Common language for </a:t>
            </a: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processes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Vendor</a:t>
            </a:r>
            <a:r>
              <a:rPr lang="de-DE" dirty="0">
                <a:solidFill>
                  <a:schemeClr val="tx1"/>
                </a:solidFill>
                <a:latin typeface="Arial Narrow" pitchFamily="34" charset="0"/>
              </a:rPr>
              <a:t>-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independent standard </a:t>
            </a:r>
            <a:r>
              <a:rPr lang="de-DE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de-DE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(with 200+ implementations)</a:t>
            </a:r>
          </a:p>
          <a:p>
            <a:pPr marL="355600" lvl="1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de-DE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lvl="1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BPMN Diagram Interchange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(DI)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de-DE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as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standard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to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exchange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diagrams 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de-AT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(e.g. from Business Process Analysis </a:t>
            </a:r>
            <a:r>
              <a:rPr lang="de-DE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de-DE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tools to Process Automation tools)</a:t>
            </a:r>
            <a:endParaRPr lang="de-AT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lvl="1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de-AT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lvl="1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Centralized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support and </a:t>
            </a: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further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br>
              <a:rPr lang="de-AT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development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of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the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standard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by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OMG</a:t>
            </a: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lvl="1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Freely available</a:t>
            </a:r>
            <a:r>
              <a:rPr lang="de-DE" dirty="0">
                <a:solidFill>
                  <a:schemeClr val="tx1"/>
                </a:solidFill>
                <a:latin typeface="Arial Narrow" pitchFamily="34" charset="0"/>
              </a:rPr>
              <a:t> at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  <a:hlinkClick r:id="rId3"/>
              </a:rPr>
              <a:t>http://www.omg.org/spec/BPMN/Current</a:t>
            </a: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lvl="1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de-AT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lvl="1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Widely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accepted</a:t>
            </a: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l-PL" dirty="0">
                <a:solidFill>
                  <a:prstClr val="black"/>
                </a:solidFill>
              </a:rPr>
              <a:t>Why BPMN</a:t>
            </a:r>
            <a:r>
              <a:rPr lang="de-DE" dirty="0">
                <a:solidFill>
                  <a:prstClr val="black"/>
                </a:solidFill>
              </a:rPr>
              <a:t>?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1" name="Znak zakazu 1"/>
          <p:cNvSpPr/>
          <p:nvPr/>
        </p:nvSpPr>
        <p:spPr>
          <a:xfrm>
            <a:off x="6980904" y="2663017"/>
            <a:ext cx="2376264" cy="2235229"/>
          </a:xfrm>
          <a:prstGeom prst="noSmoking">
            <a:avLst/>
          </a:prstGeom>
          <a:solidFill>
            <a:srgbClr val="FF0000"/>
          </a:solidFill>
          <a:ln w="31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prstClr val="black"/>
                </a:solidFill>
              </a:rPr>
              <a:t>Common complaint: BPMN has 100+ symbols…</a:t>
            </a:r>
            <a:endParaRPr lang="de-A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8391" t="17804" r="2115" b="9476"/>
          <a:stretch>
            <a:fillRect/>
          </a:stretch>
        </p:blipFill>
        <p:spPr bwMode="auto">
          <a:xfrm>
            <a:off x="882650" y="1331913"/>
            <a:ext cx="8712200" cy="550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87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55637" y="1332291"/>
            <a:ext cx="4691063" cy="5544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BPMN indeed contains many symbols</a:t>
            </a: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Research shows that </a:t>
            </a:r>
            <a:r>
              <a:rPr lang="de-AT" dirty="0" err="1">
                <a:solidFill>
                  <a:schemeClr val="tx1"/>
                </a:solidFill>
                <a:latin typeface="Arial Narrow" pitchFamily="34" charset="0"/>
              </a:rPr>
              <a:t>only</a:t>
            </a:r>
            <a:r>
              <a:rPr lang="de-AT" dirty="0">
                <a:solidFill>
                  <a:schemeClr val="tx1"/>
                </a:solidFill>
                <a:latin typeface="Arial Narrow" pitchFamily="34" charset="0"/>
              </a:rPr>
              <a:t> a 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very small subset of them is sufficient for understanding most of the diagrams</a:t>
            </a: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You can learn it </a:t>
            </a:r>
            <a:r>
              <a:rPr lang="de-DE" dirty="0">
                <a:solidFill>
                  <a:schemeClr val="tx1"/>
                </a:solidFill>
                <a:latin typeface="Arial Narrow" pitchFamily="34" charset="0"/>
              </a:rPr>
              <a:t>like</a:t>
            </a:r>
            <a:r>
              <a:rPr lang="pl-PL" dirty="0">
                <a:solidFill>
                  <a:schemeClr val="tx1"/>
                </a:solidFill>
                <a:latin typeface="Arial Narrow" pitchFamily="34" charset="0"/>
              </a:rPr>
              <a:t> any spoken language – by focusing on basics first and getting answers for your most important questions</a:t>
            </a:r>
            <a:endParaRPr lang="de-DE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de-DE" dirty="0">
              <a:solidFill>
                <a:schemeClr val="tx1"/>
              </a:solidFill>
              <a:latin typeface="Arial Narrow" pitchFamily="34" charset="0"/>
            </a:endParaRPr>
          </a:p>
          <a:p>
            <a:pPr marL="355600" indent="-35560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/>
            </a:pPr>
            <a:endParaRPr lang="de-DE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endParaRPr lang="de-DE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endParaRPr lang="de-DE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pl-PL" sz="1200" dirty="0">
                <a:solidFill>
                  <a:schemeClr val="tx1"/>
                </a:solidFill>
              </a:rPr>
              <a:t>Graphics: Sandy Kemsley </a:t>
            </a:r>
            <a:r>
              <a:rPr lang="pl-PL" sz="1200" dirty="0">
                <a:solidFill>
                  <a:schemeClr val="tx1"/>
                </a:solidFill>
                <a:hlinkClick r:id="rId2"/>
              </a:rPr>
              <a:t>http://www.column2.com/</a:t>
            </a:r>
            <a:endParaRPr lang="pl-PL" sz="1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pl-PL" sz="1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pl-PL" sz="1200" dirty="0">
                <a:solidFill>
                  <a:schemeClr val="tx1"/>
                </a:solidFill>
              </a:rPr>
              <a:t>Source: </a:t>
            </a:r>
            <a:r>
              <a:rPr lang="en-GB" sz="1200" b="1" dirty="0">
                <a:solidFill>
                  <a:schemeClr val="tx1"/>
                </a:solidFill>
              </a:rPr>
              <a:t>How Much Language is Enough?</a:t>
            </a:r>
            <a:r>
              <a:rPr lang="pl-PL" sz="1200" b="1" dirty="0">
                <a:solidFill>
                  <a:schemeClr val="tx1"/>
                </a:solidFill>
              </a:rPr>
              <a:t> </a:t>
            </a:r>
            <a:r>
              <a:rPr lang="en-GB" sz="1200" b="1" dirty="0">
                <a:solidFill>
                  <a:schemeClr val="tx1"/>
                </a:solidFill>
              </a:rPr>
              <a:t>Theoretical and Practical Use of the</a:t>
            </a:r>
            <a:r>
              <a:rPr lang="pl-PL" sz="1200" b="1" dirty="0">
                <a:solidFill>
                  <a:schemeClr val="tx1"/>
                </a:solidFill>
              </a:rPr>
              <a:t> </a:t>
            </a:r>
            <a:r>
              <a:rPr lang="en-GB" sz="1200" b="1" dirty="0">
                <a:solidFill>
                  <a:schemeClr val="tx1"/>
                </a:solidFill>
              </a:rPr>
              <a:t>Business Process </a:t>
            </a:r>
            <a:r>
              <a:rPr lang="en-GB" sz="1200" b="1" dirty="0" err="1">
                <a:solidFill>
                  <a:schemeClr val="tx1"/>
                </a:solidFill>
              </a:rPr>
              <a:t>Modeling</a:t>
            </a:r>
            <a:r>
              <a:rPr lang="en-GB" sz="1200" b="1" dirty="0">
                <a:solidFill>
                  <a:schemeClr val="tx1"/>
                </a:solidFill>
              </a:rPr>
              <a:t> Notation</a:t>
            </a:r>
            <a:r>
              <a:rPr lang="pl-PL" sz="1200" b="1" dirty="0">
                <a:solidFill>
                  <a:schemeClr val="tx1"/>
                </a:solidFill>
              </a:rPr>
              <a:t>, </a:t>
            </a:r>
            <a:r>
              <a:rPr lang="de-DE" sz="1200" dirty="0">
                <a:solidFill>
                  <a:schemeClr val="tx1"/>
                </a:solidFill>
              </a:rPr>
              <a:t>Michael zur Muehlen, Jan </a:t>
            </a:r>
            <a:r>
              <a:rPr lang="de-DE" sz="1200" dirty="0" err="1">
                <a:solidFill>
                  <a:schemeClr val="tx1"/>
                </a:solidFill>
              </a:rPr>
              <a:t>Recker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e-AT" dirty="0">
                <a:solidFill>
                  <a:prstClr val="black"/>
                </a:solidFill>
              </a:rPr>
              <a:t>BPMN and </a:t>
            </a:r>
            <a:r>
              <a:rPr lang="de-AT" dirty="0" err="1">
                <a:solidFill>
                  <a:prstClr val="black"/>
                </a:solidFill>
              </a:rPr>
              <a:t>its</a:t>
            </a:r>
            <a:r>
              <a:rPr lang="de-AT" dirty="0">
                <a:solidFill>
                  <a:prstClr val="black"/>
                </a:solidFill>
              </a:rPr>
              <a:t> Symbols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30" y="1374786"/>
            <a:ext cx="4452937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64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/>
              <a:t>Example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66050" y="6049031"/>
            <a:ext cx="9371713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08000" rIns="108000" bIns="108000" anchor="ctr">
            <a:noAutofit/>
          </a:bodyPr>
          <a:lstStyle/>
          <a:p>
            <a:pPr algn="ctr">
              <a:buClr>
                <a:schemeClr val="tx1">
                  <a:lumMod val="65000"/>
                  <a:lumOff val="35000"/>
                </a:schemeClr>
              </a:buClr>
              <a:buSzPct val="75000"/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What do we want to know while driving?</a:t>
            </a:r>
            <a:endParaRPr lang="pl-PL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94CC81-8DB6-474D-ABC7-7DD1BE185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0"/>
          <a:stretch/>
        </p:blipFill>
        <p:spPr>
          <a:xfrm>
            <a:off x="655637" y="1165667"/>
            <a:ext cx="9371713" cy="427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e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_Template_empt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 Narrow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Norma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AC04">
            <a:alpha val="39000"/>
          </a:srgbClr>
        </a:solidFill>
        <a:ln w="12700">
          <a:solidFill>
            <a:srgbClr val="138B03"/>
          </a:solidFill>
        </a:ln>
      </a:spPr>
      <a:bodyPr anchor="ctr"/>
      <a:lstStyle>
        <a:defPPr algn="ctr">
          <a:defRPr dirty="0" smtClean="0"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dirty="0">
            <a:latin typeface="Arial Narrow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Norma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AC04">
            <a:alpha val="39000"/>
          </a:srgbClr>
        </a:solidFill>
        <a:ln w="12700">
          <a:solidFill>
            <a:srgbClr val="138B03"/>
          </a:solidFill>
        </a:ln>
      </a:spPr>
      <a:bodyPr anchor="ctr"/>
      <a:lstStyle>
        <a:defPPr algn="ctr">
          <a:defRPr dirty="0" smtClean="0"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dirty="0">
            <a:latin typeface="Arial Narrow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End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1154</Words>
  <Application>Microsoft Office PowerPoint</Application>
  <PresentationFormat>Benutzerdefiniert</PresentationFormat>
  <Paragraphs>225</Paragraphs>
  <Slides>25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25</vt:i4>
      </vt:variant>
    </vt:vector>
  </HeadingPairs>
  <TitlesOfParts>
    <vt:vector size="36" baseType="lpstr">
      <vt:lpstr>Arial</vt:lpstr>
      <vt:lpstr>Arial Narrow</vt:lpstr>
      <vt:lpstr>Calibri</vt:lpstr>
      <vt:lpstr>FontAwesome</vt:lpstr>
      <vt:lpstr>Wingdings</vt:lpstr>
      <vt:lpstr>Wingdings 3</vt:lpstr>
      <vt:lpstr>Titel_Template</vt:lpstr>
      <vt:lpstr>Agenda_Template_empty</vt:lpstr>
      <vt:lpstr>Normal_Template</vt:lpstr>
      <vt:lpstr>1_Normal_Template</vt:lpstr>
      <vt:lpstr>2_End_Template</vt:lpstr>
      <vt:lpstr>PowerPoint-Präsentation</vt:lpstr>
      <vt:lpstr>Your Key Takeaway from this Lecture</vt:lpstr>
      <vt:lpstr>Why do we need Standards?</vt:lpstr>
      <vt:lpstr>Problems with Communication</vt:lpstr>
      <vt:lpstr>BPMN – Brief History</vt:lpstr>
      <vt:lpstr>Why BPMN?</vt:lpstr>
      <vt:lpstr>Common complaint: BPMN has 100+ symbols…</vt:lpstr>
      <vt:lpstr>BPMN and its Symbols</vt:lpstr>
      <vt:lpstr>Example</vt:lpstr>
      <vt:lpstr>Possible Answers to this Question</vt:lpstr>
      <vt:lpstr>What do we want to Know about a Process?</vt:lpstr>
      <vt:lpstr>BPMN Elements!</vt:lpstr>
      <vt:lpstr>Events</vt:lpstr>
      <vt:lpstr>Activities</vt:lpstr>
      <vt:lpstr>Gateways</vt:lpstr>
      <vt:lpstr>Sequence Flow</vt:lpstr>
      <vt:lpstr>Swimlanes</vt:lpstr>
      <vt:lpstr>Self Assessment</vt:lpstr>
      <vt:lpstr>Self Assessment – Solutions</vt:lpstr>
      <vt:lpstr>Test your Knowledge in Practice</vt:lpstr>
      <vt:lpstr>Do you want to use ADONIS at Work?</vt:lpstr>
      <vt:lpstr>BOC Group Webinars</vt:lpstr>
      <vt:lpstr>Fancy to work at BOC Group?</vt:lpstr>
      <vt:lpstr>PowerPoint-Präsentation</vt:lpstr>
      <vt:lpstr>English References</vt:lpstr>
    </vt:vector>
  </TitlesOfParts>
  <Company>BOC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ADOit_EN</dc:title>
  <dc:creator>BOC AG</dc:creator>
  <cp:lastModifiedBy>Claudia Groller</cp:lastModifiedBy>
  <cp:revision>313</cp:revision>
  <dcterms:created xsi:type="dcterms:W3CDTF">2009-07-14T13:47:12Z</dcterms:created>
  <dcterms:modified xsi:type="dcterms:W3CDTF">2017-12-14T11:13:37Z</dcterms:modified>
  <cp:category>Version_4</cp:category>
</cp:coreProperties>
</file>