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23" r:id="rId2"/>
    <p:sldMasterId id="2147484289" r:id="rId3"/>
    <p:sldMasterId id="2147485151" r:id="rId4"/>
    <p:sldMasterId id="2147485149" r:id="rId5"/>
  </p:sldMasterIdLst>
  <p:notesMasterIdLst>
    <p:notesMasterId r:id="rId26"/>
  </p:notesMasterIdLst>
  <p:handoutMasterIdLst>
    <p:handoutMasterId r:id="rId27"/>
  </p:handoutMasterIdLst>
  <p:sldIdLst>
    <p:sldId id="283" r:id="rId6"/>
    <p:sldId id="279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8" r:id="rId21"/>
    <p:sldId id="302" r:id="rId22"/>
    <p:sldId id="303" r:id="rId23"/>
    <p:sldId id="301" r:id="rId24"/>
    <p:sldId id="297" r:id="rId25"/>
  </p:sldIdLst>
  <p:sldSz cx="10693400" cy="756126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82600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66788" indent="1555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49388" indent="2333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33575" indent="311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drabek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6BBE6"/>
    <a:srgbClr val="4D8ECC"/>
    <a:srgbClr val="0066B0"/>
    <a:srgbClr val="0054A3"/>
    <a:srgbClr val="D0D0D0"/>
    <a:srgbClr val="BBDCF5"/>
    <a:srgbClr val="009D3A"/>
    <a:srgbClr val="D6E9D8"/>
    <a:srgbClr val="A8D3AE"/>
    <a:srgbClr val="CFD0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6" autoAdjust="0"/>
    <p:restoredTop sz="87471" autoAdjust="0"/>
  </p:normalViewPr>
  <p:slideViewPr>
    <p:cSldViewPr>
      <p:cViewPr varScale="1">
        <p:scale>
          <a:sx n="88" d="100"/>
          <a:sy n="88" d="100"/>
        </p:scale>
        <p:origin x="1608" y="96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796" y="-114"/>
      </p:cViewPr>
      <p:guideLst>
        <p:guide orient="horz" pos="3225"/>
        <p:guide pos="2236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9610570-1B0E-4F31-BC7B-8C24DA1EC370}" type="datetimeFigureOut">
              <a:rPr lang="de-DE"/>
              <a:pPr>
                <a:defRPr/>
              </a:pPr>
              <a:t>14.12.2017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1903819-258C-4922-9D97-079ACFDCCC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438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CEE3996-B29C-4351-9635-9671F7EF706E}" type="datetimeFigureOut">
              <a:rPr lang="de-DE"/>
              <a:pPr>
                <a:defRPr/>
              </a:pPr>
              <a:t>14.12.2017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9938"/>
            <a:ext cx="5422900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2" tIns="47731" rIns="95462" bIns="47731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5462" tIns="47731" rIns="95462" bIns="47731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A0F7BF52-B45D-4D37-A1C8-3648F2744B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9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38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236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433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631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8010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9613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31215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92817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B7765-D669-4874-ADAB-5EAC3BC8E77B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3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DCD7BB8-66BB-4E2C-91F7-CE4B744CB113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14.12.2017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EB448435-5493-46AA-9D25-09237A4B7870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2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rmal_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73928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633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6321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066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547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63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87830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01683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07158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6458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c-group.com/imprint" TargetMode="External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4B2B9B9-3635-443F-82FE-313AF5009636}"/>
              </a:ext>
            </a:extLst>
          </p:cNvPr>
          <p:cNvGrpSpPr/>
          <p:nvPr userDrawn="1"/>
        </p:nvGrpSpPr>
        <p:grpSpPr>
          <a:xfrm>
            <a:off x="0" y="-2"/>
            <a:ext cx="10693400" cy="180001"/>
            <a:chOff x="0" y="-2"/>
            <a:chExt cx="10693400" cy="180001"/>
          </a:xfrm>
        </p:grpSpPr>
        <p:sp>
          <p:nvSpPr>
            <p:cNvPr id="8" name="Rechteck 12"/>
            <p:cNvSpPr>
              <a:spLocks noChangeArrowheads="1"/>
            </p:cNvSpPr>
            <p:nvPr userDrawn="1"/>
          </p:nvSpPr>
          <p:spPr bwMode="auto">
            <a:xfrm>
              <a:off x="0" y="-1"/>
              <a:ext cx="5112710" cy="180000"/>
            </a:xfrm>
            <a:prstGeom prst="rect">
              <a:avLst/>
            </a:prstGeom>
            <a:solidFill>
              <a:srgbClr val="0066B0"/>
            </a:solidFill>
            <a:ln>
              <a:noFill/>
            </a:ln>
            <a:extLst/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9" name="Rechteck 12">
              <a:extLst>
                <a:ext uri="{FF2B5EF4-FFF2-40B4-BE49-F238E27FC236}">
                  <a16:creationId xmlns:a16="http://schemas.microsoft.com/office/drawing/2014/main" id="{D741C5E9-7DC0-4653-AB67-B859CCBC07B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12710" y="-1"/>
              <a:ext cx="3618460" cy="180000"/>
            </a:xfrm>
            <a:prstGeom prst="rect">
              <a:avLst/>
            </a:prstGeom>
            <a:solidFill>
              <a:srgbClr val="4D8ECC"/>
            </a:solidFill>
            <a:ln>
              <a:noFill/>
            </a:ln>
            <a:extLst/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11" name="Rechteck 12">
              <a:extLst>
                <a:ext uri="{FF2B5EF4-FFF2-40B4-BE49-F238E27FC236}">
                  <a16:creationId xmlns:a16="http://schemas.microsoft.com/office/drawing/2014/main" id="{C0B114A6-57A0-4E02-AF50-93785070B7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31170" y="-2"/>
              <a:ext cx="1962230" cy="180000"/>
            </a:xfrm>
            <a:prstGeom prst="rect">
              <a:avLst/>
            </a:prstGeom>
            <a:solidFill>
              <a:srgbClr val="86BBE6"/>
            </a:solidFill>
            <a:ln>
              <a:noFill/>
            </a:ln>
            <a:extLst/>
          </p:spPr>
          <p:txBody>
            <a:bodyPr lIns="112321" tIns="56159" rIns="112321" bIns="56159" anchor="ctr"/>
            <a:lstStyle/>
            <a:p>
              <a:pPr algn="ctr"/>
              <a:endParaRPr lang="de-DE" altLang="de-DE" dirty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5pPr>
      <a:lvl6pPr marL="483932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6786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5179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35730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629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562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493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427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3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6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9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73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66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59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52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46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5DC936A3-CC63-43E1-9F89-C8301B494650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6" name="Rechteck 1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1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B5EE6C5-CCA2-4538-A5A6-F02780FF0C8E}"/>
              </a:ext>
            </a:extLst>
          </p:cNvPr>
          <p:cNvGrpSpPr/>
          <p:nvPr userDrawn="1"/>
        </p:nvGrpSpPr>
        <p:grpSpPr>
          <a:xfrm>
            <a:off x="9183659" y="417502"/>
            <a:ext cx="1057252" cy="445539"/>
            <a:chOff x="8728653" y="396161"/>
            <a:chExt cx="1378960" cy="581111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911C3E9E-7E3C-4154-AD0B-4EA13A25650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458" y="396161"/>
              <a:ext cx="671155" cy="581111"/>
            </a:xfrm>
            <a:prstGeom prst="rect">
              <a:avLst/>
            </a:prstGeom>
          </p:spPr>
        </p:pic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F47BB883-9E41-4655-AAE4-EDC96567D15C}"/>
                </a:ext>
              </a:extLst>
            </p:cNvPr>
            <p:cNvSpPr/>
            <p:nvPr userDrawn="1"/>
          </p:nvSpPr>
          <p:spPr>
            <a:xfrm>
              <a:off x="8728653" y="396161"/>
              <a:ext cx="581111" cy="5811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  <p:sp>
        <p:nvSpPr>
          <p:cNvPr id="31" name="Rechteck 12">
            <a:extLst>
              <a:ext uri="{FF2B5EF4-FFF2-40B4-BE49-F238E27FC236}">
                <a16:creationId xmlns:a16="http://schemas.microsoft.com/office/drawing/2014/main" id="{2BF6DFF0-57EF-4C6C-8F6E-A93DDEC9F0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66B0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2" name="Rechteck 12">
            <a:extLst>
              <a:ext uri="{FF2B5EF4-FFF2-40B4-BE49-F238E27FC236}">
                <a16:creationId xmlns:a16="http://schemas.microsoft.com/office/drawing/2014/main" id="{84BDC95F-305C-4F61-A0F0-43B295A34E3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4D8ECC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33" name="Rechteck 12">
            <a:extLst>
              <a:ext uri="{FF2B5EF4-FFF2-40B4-BE49-F238E27FC236}">
                <a16:creationId xmlns:a16="http://schemas.microsoft.com/office/drawing/2014/main" id="{01144E59-BAEB-438F-83F1-549FC5C89C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86BBE6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12FE93B9-E91E-4258-9568-A7B93B72077B}"/>
              </a:ext>
            </a:extLst>
          </p:cNvPr>
          <p:cNvGrpSpPr/>
          <p:nvPr userDrawn="1"/>
        </p:nvGrpSpPr>
        <p:grpSpPr>
          <a:xfrm>
            <a:off x="9183659" y="417502"/>
            <a:ext cx="1057252" cy="445539"/>
            <a:chOff x="8728653" y="396161"/>
            <a:chExt cx="1378960" cy="581111"/>
          </a:xfrm>
        </p:grpSpPr>
        <p:pic>
          <p:nvPicPr>
            <p:cNvPr id="14" name="Grafik 13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36458" y="396161"/>
              <a:ext cx="671155" cy="581111"/>
            </a:xfrm>
            <a:prstGeom prst="rect">
              <a:avLst/>
            </a:prstGeom>
          </p:spPr>
        </p:pic>
        <p:sp>
          <p:nvSpPr>
            <p:cNvPr id="2" name="Ellipse 1">
              <a:extLst>
                <a:ext uri="{FF2B5EF4-FFF2-40B4-BE49-F238E27FC236}">
                  <a16:creationId xmlns:a16="http://schemas.microsoft.com/office/drawing/2014/main" id="{4BF881EE-3189-4616-864B-96C14FFD00D8}"/>
                </a:ext>
              </a:extLst>
            </p:cNvPr>
            <p:cNvSpPr/>
            <p:nvPr userDrawn="1"/>
          </p:nvSpPr>
          <p:spPr>
            <a:xfrm>
              <a:off x="8728653" y="396161"/>
              <a:ext cx="581111" cy="581111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  <p:sp>
        <p:nvSpPr>
          <p:cNvPr id="27" name="Rechteck 12">
            <a:extLst>
              <a:ext uri="{FF2B5EF4-FFF2-40B4-BE49-F238E27FC236}">
                <a16:creationId xmlns:a16="http://schemas.microsoft.com/office/drawing/2014/main" id="{17446EFE-EBE4-4A1D-9F78-1E4A0CD12FA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66B0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8" name="Rechteck 12">
            <a:extLst>
              <a:ext uri="{FF2B5EF4-FFF2-40B4-BE49-F238E27FC236}">
                <a16:creationId xmlns:a16="http://schemas.microsoft.com/office/drawing/2014/main" id="{07F9075A-6D34-4582-B50C-C0ACB90FFCB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4D8ECC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9" name="Rechteck 12">
            <a:extLst>
              <a:ext uri="{FF2B5EF4-FFF2-40B4-BE49-F238E27FC236}">
                <a16:creationId xmlns:a16="http://schemas.microsoft.com/office/drawing/2014/main" id="{606CE893-3D84-42EC-86DC-BF09DE5EC5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86BBE6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4" r:id="rId2"/>
    <p:sldLayoutId id="2147485140" r:id="rId3"/>
    <p:sldLayoutId id="2147485141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1F8B6E45-3060-4C63-85D8-3FA522E080BE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BB57E3F-1C2D-4335-914D-240890DC6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767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  <p:sldLayoutId id="2147485153" r:id="rId2"/>
    <p:sldLayoutId id="2147485154" r:id="rId3"/>
    <p:sldLayoutId id="2147485155" r:id="rId4"/>
    <p:sldLayoutId id="2147485156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  <a:extLst/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26" name="Rechteck 25"/>
          <p:cNvSpPr/>
          <p:nvPr userDrawn="1"/>
        </p:nvSpPr>
        <p:spPr>
          <a:xfrm>
            <a:off x="666700" y="7150299"/>
            <a:ext cx="9360000" cy="230832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39250" algn="r"/>
              </a:tabLst>
              <a:defRPr/>
            </a:pP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Imprint and copyright: publisher and manufacturer: BOC Products &amp; Services AG, place of publishing and manufacturing: Vienna, Austria; 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  <a:hlinkClick r:id="rId3"/>
              </a:rPr>
              <a:t>https://www.boc-group.com/imprint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.</a:t>
            </a:r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99" y="1805677"/>
            <a:ext cx="9360001" cy="3120849"/>
          </a:xfrm>
          <a:prstGeom prst="rect">
            <a:avLst/>
          </a:prstGeom>
        </p:spPr>
      </p:pic>
      <p:sp>
        <p:nvSpPr>
          <p:cNvPr id="31" name="Rechteck 30"/>
          <p:cNvSpPr/>
          <p:nvPr userDrawn="1"/>
        </p:nvSpPr>
        <p:spPr>
          <a:xfrm>
            <a:off x="5274692" y="5644150"/>
            <a:ext cx="4752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4488" indent="0">
              <a:buNone/>
              <a:tabLst>
                <a:tab pos="444500" algn="l"/>
              </a:tabLst>
            </a:pP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Connect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with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!</a:t>
            </a: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Follow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and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feel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our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heartbeat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.</a:t>
            </a:r>
            <a:endParaRPr lang="de-DE" sz="1500" kern="1200" dirty="0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endParaRPr lang="de-DE" sz="500" kern="1200" dirty="0">
              <a:solidFill>
                <a:schemeClr val="tx1"/>
              </a:solidFill>
              <a:latin typeface="FontAwesome" pitchFamily="2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2000" kern="1200" dirty="0">
                <a:solidFill>
                  <a:schemeClr val="tx1"/>
                </a:solidFill>
                <a:latin typeface="FontAwesome" pitchFamily="2" charset="0"/>
                <a:ea typeface="+mn-ea"/>
                <a:cs typeface="+mn-cs"/>
              </a:rPr>
              <a:t>  </a:t>
            </a:r>
            <a:r>
              <a:rPr lang="de-DE" sz="20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4" name="Titel 1"/>
          <p:cNvSpPr txBox="1">
            <a:spLocks/>
          </p:cNvSpPr>
          <p:nvPr userDrawn="1"/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en-GB" dirty="0"/>
              <a:t>For further information…</a:t>
            </a:r>
          </a:p>
        </p:txBody>
      </p:sp>
      <p:sp>
        <p:nvSpPr>
          <p:cNvPr id="35" name="Textplatzhalter 7"/>
          <p:cNvSpPr txBox="1">
            <a:spLocks/>
          </p:cNvSpPr>
          <p:nvPr userDrawn="1"/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… please get in touch with us!</a:t>
            </a:r>
          </a:p>
        </p:txBody>
      </p:sp>
    </p:spTree>
    <p:extLst>
      <p:ext uri="{BB962C8B-B14F-4D97-AF65-F5344CB8AC3E}">
        <p14:creationId xmlns:p14="http://schemas.microsoft.com/office/powerpoint/2010/main" val="11639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0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academy-programme" TargetMode="Externa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hyperlink" Target="http://www.boc-group.com/adonis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oc-group.com/contact" TargetMode="Externa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EEC80FD-3057-42A5-9DD2-B0956A31C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11"/>
          <a:stretch/>
        </p:blipFill>
        <p:spPr>
          <a:xfrm>
            <a:off x="9969" y="0"/>
            <a:ext cx="10683431" cy="756126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867295" y="5512018"/>
            <a:ext cx="8826105" cy="1872208"/>
          </a:xfrm>
          <a:prstGeom prst="rect">
            <a:avLst/>
          </a:prstGeom>
          <a:solidFill>
            <a:srgbClr val="006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182123" y="5829374"/>
            <a:ext cx="848663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/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Model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l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ing 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N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otations – </a:t>
            </a:r>
            <a:r>
              <a:rPr lang="de-DE" altLang="de-DE" sz="2400" b="1" dirty="0">
                <a:solidFill>
                  <a:schemeClr val="bg1"/>
                </a:solidFill>
                <a:latin typeface="+mn-lt"/>
              </a:rPr>
              <a:t>O</a:t>
            </a:r>
            <a:r>
              <a:rPr lang="pl-PL" altLang="de-DE" sz="2400" b="1" dirty="0">
                <a:solidFill>
                  <a:schemeClr val="bg1"/>
                </a:solidFill>
                <a:latin typeface="+mn-lt"/>
              </a:rPr>
              <a:t>verview</a:t>
            </a:r>
            <a:endParaRPr lang="de-DE" altLang="de-DE" sz="2400" b="1" dirty="0">
              <a:solidFill>
                <a:schemeClr val="bg1"/>
              </a:solidFill>
              <a:latin typeface="+mn-lt"/>
            </a:endParaRPr>
          </a:p>
          <a:p>
            <a:pPr marL="0" indent="0"/>
            <a:r>
              <a:rPr lang="de-DE" altLang="de-DE" dirty="0">
                <a:solidFill>
                  <a:schemeClr val="bg1"/>
                </a:solidFill>
                <a:latin typeface="+mn-lt"/>
              </a:rPr>
              <a:t>BOC Academy Programme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52872" y="6672564"/>
            <a:ext cx="4258923" cy="492443"/>
          </a:xfrm>
          <a:prstGeom prst="rect">
            <a:avLst/>
          </a:prstGeom>
          <a:noFill/>
        </p:spPr>
        <p:txBody>
          <a:bodyPr wrap="none" tIns="0" rIns="0" bIns="0" rtlCol="0">
            <a:spAutoFit/>
          </a:bodyPr>
          <a:lstStyle/>
          <a:p>
            <a:pPr algn="r"/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BOC Academy </a:t>
            </a:r>
            <a:r>
              <a:rPr lang="en-US" altLang="de-DE" sz="1600" dirty="0" err="1">
                <a:solidFill>
                  <a:schemeClr val="bg1"/>
                </a:solidFill>
                <a:latin typeface="Arial Narrow" panose="020B0606020202030204" pitchFamily="34" charset="0"/>
              </a:rPr>
              <a:t>Programme</a:t>
            </a:r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US" altLang="de-DE" sz="1600" dirty="0">
                <a:solidFill>
                  <a:schemeClr val="bg1"/>
                </a:solidFill>
                <a:latin typeface="Arial Narrow" panose="020B0606020202030204" pitchFamily="34" charset="0"/>
              </a:rPr>
              <a:t>See more on www.boc-group.com/academy-programme</a:t>
            </a:r>
          </a:p>
        </p:txBody>
      </p:sp>
      <p:sp>
        <p:nvSpPr>
          <p:cNvPr id="8" name="Rechteck 7"/>
          <p:cNvSpPr/>
          <p:nvPr/>
        </p:nvSpPr>
        <p:spPr>
          <a:xfrm>
            <a:off x="-4706" y="5508823"/>
            <a:ext cx="1872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9" name="Picture 3" descr="Y:\general\01 LIBRARY Mkt &amp; Sales\01 Marketing &amp; Sales Governance\01 Corporate Identity\01 Logos and Graphics\ADONIS\[2015] ADONIS redesigned Logo - RG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1" y="6008647"/>
            <a:ext cx="1015145" cy="87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Y:\general\01 LIBRARY Mkt &amp; Sales\00 Sources\01 Graphical Content\Logos (BOC)\BOC Company Logo\[2013] BOC Logo mit Flappe - RG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6" y="0"/>
            <a:ext cx="1090775" cy="178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9573030" y="5752430"/>
            <a:ext cx="79211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AT" sz="5400" dirty="0">
                <a:solidFill>
                  <a:schemeClr val="bg1"/>
                </a:solidFill>
                <a:latin typeface="FontAwesome"/>
              </a:rPr>
              <a:t></a:t>
            </a:r>
            <a:endParaRPr lang="de-AT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feld 54"/>
          <p:cNvSpPr txBox="1"/>
          <p:nvPr/>
        </p:nvSpPr>
        <p:spPr bwMode="auto">
          <a:xfrm>
            <a:off x="5312658" y="3178197"/>
            <a:ext cx="6821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 Narrow" pitchFamily="34" charset="0"/>
              </a:rPr>
              <a:t>TRUE</a:t>
            </a:r>
            <a:endParaRPr lang="de-AT" sz="1200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Example of </a:t>
            </a:r>
            <a:r>
              <a:rPr lang="de-AT" dirty="0"/>
              <a:t>a </a:t>
            </a:r>
            <a:r>
              <a:rPr lang="pl-PL" dirty="0"/>
              <a:t>simple </a:t>
            </a:r>
            <a:r>
              <a:rPr lang="de-DE" dirty="0"/>
              <a:t>F</a:t>
            </a:r>
            <a:r>
              <a:rPr lang="pl-PL" dirty="0"/>
              <a:t>lowchart</a:t>
            </a:r>
            <a:endParaRPr lang="de-AT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666050" y="5594916"/>
            <a:ext cx="9371713" cy="1130443"/>
            <a:chOff x="666050" y="5594916"/>
            <a:chExt cx="9371713" cy="1130443"/>
          </a:xfrm>
        </p:grpSpPr>
        <p:sp>
          <p:nvSpPr>
            <p:cNvPr id="6" name="Rechteck 5"/>
            <p:cNvSpPr/>
            <p:nvPr/>
          </p:nvSpPr>
          <p:spPr>
            <a:xfrm>
              <a:off x="666050" y="5594916"/>
              <a:ext cx="9371713" cy="11304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2700">
              <a:solidFill>
                <a:srgbClr val="7D7D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16000" tIns="108000" rIns="108000" bIns="108000" anchor="ctr">
              <a:noAutofit/>
            </a:bodyPr>
            <a:lstStyle/>
            <a:p>
              <a:pPr>
                <a:buSzPct val="75000"/>
              </a:pPr>
              <a:r>
                <a:rPr lang="pl-PL" dirty="0">
                  <a:solidFill>
                    <a:schemeClr val="tx1"/>
                  </a:solidFill>
                </a:rPr>
                <a:t>Please note</a:t>
              </a:r>
              <a:r>
                <a:rPr lang="de-DE" dirty="0">
                  <a:solidFill>
                    <a:schemeClr val="tx1"/>
                  </a:solidFill>
                </a:rPr>
                <a:t>: F</a:t>
              </a:r>
              <a:r>
                <a:rPr lang="pl-PL" dirty="0">
                  <a:solidFill>
                    <a:schemeClr val="tx1"/>
                  </a:solidFill>
                </a:rPr>
                <a:t>lowchart shapes are not standard, so you may see some differences </a:t>
              </a:r>
              <a:r>
                <a:rPr lang="de-DE" dirty="0">
                  <a:solidFill>
                    <a:schemeClr val="tx1"/>
                  </a:solidFill>
                </a:rPr>
                <a:t/>
              </a:r>
              <a:br>
                <a:rPr lang="de-DE" dirty="0">
                  <a:solidFill>
                    <a:schemeClr val="tx1"/>
                  </a:solidFill>
                </a:rPr>
              </a:br>
              <a:r>
                <a:rPr lang="pl-PL" dirty="0">
                  <a:solidFill>
                    <a:schemeClr val="tx1"/>
                  </a:solidFill>
                </a:rPr>
                <a:t>in names, representation as well as additional shapes</a:t>
              </a:r>
              <a:r>
                <a:rPr lang="de-DE" dirty="0">
                  <a:solidFill>
                    <a:schemeClr val="tx1"/>
                  </a:solidFill>
                </a:rPr>
                <a:t>!</a:t>
              </a:r>
            </a:p>
          </p:txBody>
        </p:sp>
        <p:grpSp>
          <p:nvGrpSpPr>
            <p:cNvPr id="41" name="Gruppieren 40"/>
            <p:cNvGrpSpPr/>
            <p:nvPr/>
          </p:nvGrpSpPr>
          <p:grpSpPr>
            <a:xfrm>
              <a:off x="9172210" y="5888125"/>
              <a:ext cx="540000" cy="544025"/>
              <a:chOff x="8659100" y="6228971"/>
              <a:chExt cx="720160" cy="652921"/>
            </a:xfrm>
          </p:grpSpPr>
          <p:sp>
            <p:nvSpPr>
              <p:cNvPr id="42" name="Gleichschenkliges Dreieck 41"/>
              <p:cNvSpPr/>
              <p:nvPr/>
            </p:nvSpPr>
            <p:spPr>
              <a:xfrm>
                <a:off x="8659100" y="6228971"/>
                <a:ext cx="720160" cy="614092"/>
              </a:xfrm>
              <a:prstGeom prst="triangle">
                <a:avLst/>
              </a:prstGeom>
              <a:noFill/>
              <a:ln w="38100">
                <a:solidFill>
                  <a:srgbClr val="0066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solidFill>
                    <a:srgbClr val="0066B0"/>
                  </a:solidFill>
                </a:endParaRPr>
              </a:p>
            </p:txBody>
          </p:sp>
          <p:sp>
            <p:nvSpPr>
              <p:cNvPr id="43" name="Textfeld 42"/>
              <p:cNvSpPr txBox="1"/>
              <p:nvPr/>
            </p:nvSpPr>
            <p:spPr bwMode="auto">
              <a:xfrm>
                <a:off x="8929168" y="6327817"/>
                <a:ext cx="180025" cy="55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b="1" dirty="0">
                    <a:solidFill>
                      <a:srgbClr val="0066B0"/>
                    </a:solidFill>
                    <a:latin typeface="Arial Narrow" pitchFamily="34" charset="0"/>
                  </a:rPr>
                  <a:t>!</a:t>
                </a:r>
                <a:endParaRPr lang="de-AT" sz="2400" b="1" dirty="0">
                  <a:solidFill>
                    <a:srgbClr val="0066B0"/>
                  </a:solidFill>
                  <a:latin typeface="Arial Narrow" pitchFamily="34" charset="0"/>
                </a:endParaRPr>
              </a:p>
            </p:txBody>
          </p:sp>
        </p:grpSp>
      </p:grpSp>
      <p:grpSp>
        <p:nvGrpSpPr>
          <p:cNvPr id="85" name="Gruppieren 84"/>
          <p:cNvGrpSpPr/>
          <p:nvPr/>
        </p:nvGrpSpPr>
        <p:grpSpPr>
          <a:xfrm>
            <a:off x="4518585" y="1548725"/>
            <a:ext cx="1656230" cy="3672106"/>
            <a:chOff x="4050520" y="1188271"/>
            <a:chExt cx="1656230" cy="3672106"/>
          </a:xfrm>
        </p:grpSpPr>
        <p:sp>
          <p:nvSpPr>
            <p:cNvPr id="7" name="Ellipse 6"/>
            <p:cNvSpPr/>
            <p:nvPr/>
          </p:nvSpPr>
          <p:spPr>
            <a:xfrm>
              <a:off x="4475812" y="1188271"/>
              <a:ext cx="869326" cy="360050"/>
            </a:xfrm>
            <a:prstGeom prst="ellipse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>
                <a:latin typeface="Arial Narrow" pitchFamily="34" charset="0"/>
              </a:endParaRPr>
            </a:p>
          </p:txBody>
        </p:sp>
        <p:sp>
          <p:nvSpPr>
            <p:cNvPr id="8" name="Ellipse 7"/>
            <p:cNvSpPr/>
            <p:nvPr/>
          </p:nvSpPr>
          <p:spPr>
            <a:xfrm>
              <a:off x="4475812" y="4500327"/>
              <a:ext cx="869326" cy="360050"/>
            </a:xfrm>
            <a:prstGeom prst="ellipse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>
                <a:latin typeface="Arial Narrow" pitchFamily="34" charset="0"/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4514420" y="1836361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A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4514420" y="3132541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D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4514420" y="3723637"/>
              <a:ext cx="792110" cy="360050"/>
            </a:xfrm>
            <a:prstGeom prst="rect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C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sp>
          <p:nvSpPr>
            <p:cNvPr id="14" name="Flussdiagramm: Verzweigung 13"/>
            <p:cNvSpPr/>
            <p:nvPr/>
          </p:nvSpPr>
          <p:spPr>
            <a:xfrm>
              <a:off x="4694445" y="2440689"/>
              <a:ext cx="432060" cy="413671"/>
            </a:xfrm>
            <a:prstGeom prst="flowChartDecision">
              <a:avLst/>
            </a:prstGeom>
            <a:solidFill>
              <a:srgbClr val="D0D0D0">
                <a:alpha val="39000"/>
              </a:srgbClr>
            </a:soli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200" dirty="0">
                  <a:solidFill>
                    <a:schemeClr val="tx1"/>
                  </a:solidFill>
                  <a:latin typeface="Arial Narrow" pitchFamily="34" charset="0"/>
                </a:rPr>
                <a:t>B</a:t>
              </a:r>
              <a:endParaRPr lang="de-AT" sz="1200" dirty="0">
                <a:solidFill>
                  <a:schemeClr val="tx1"/>
                </a:solidFill>
                <a:latin typeface="Arial Narrow" pitchFamily="34" charset="0"/>
              </a:endParaRPr>
            </a:p>
          </p:txBody>
        </p:sp>
        <p:cxnSp>
          <p:nvCxnSpPr>
            <p:cNvPr id="21" name="Gerade Verbindung mit Pfeil 20"/>
            <p:cNvCxnSpPr/>
            <p:nvPr/>
          </p:nvCxnSpPr>
          <p:spPr>
            <a:xfrm>
              <a:off x="4908392" y="1548321"/>
              <a:ext cx="4166" cy="28804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Gerade Verbindung mit Pfeil 21"/>
            <p:cNvCxnSpPr/>
            <p:nvPr/>
          </p:nvCxnSpPr>
          <p:spPr>
            <a:xfrm flipH="1">
              <a:off x="4912037" y="2196411"/>
              <a:ext cx="2603" cy="25200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Gerade Verbindung mit Pfeil 22"/>
            <p:cNvCxnSpPr/>
            <p:nvPr/>
          </p:nvCxnSpPr>
          <p:spPr>
            <a:xfrm flipH="1">
              <a:off x="4909174" y="2844501"/>
              <a:ext cx="2603" cy="28804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mit Pfeil 23"/>
            <p:cNvCxnSpPr/>
            <p:nvPr/>
          </p:nvCxnSpPr>
          <p:spPr>
            <a:xfrm flipH="1">
              <a:off x="4909174" y="3490672"/>
              <a:ext cx="2603" cy="25200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Gewinkelte Verbindung 38"/>
            <p:cNvCxnSpPr>
              <a:stCxn id="14" idx="3"/>
            </p:cNvCxnSpPr>
            <p:nvPr/>
          </p:nvCxnSpPr>
          <p:spPr>
            <a:xfrm>
              <a:off x="5126505" y="2647525"/>
              <a:ext cx="580165" cy="1672802"/>
            </a:xfrm>
            <a:prstGeom prst="bentConnector2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Gewinkelte Verbindung 44"/>
            <p:cNvCxnSpPr/>
            <p:nvPr/>
          </p:nvCxnSpPr>
          <p:spPr>
            <a:xfrm rot="10800000" flipV="1">
              <a:off x="4914750" y="4320327"/>
              <a:ext cx="792000" cy="180000"/>
            </a:xfrm>
            <a:prstGeom prst="bentConnector2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winkelte Verbindung 48"/>
            <p:cNvCxnSpPr>
              <a:stCxn id="12" idx="2"/>
            </p:cNvCxnSpPr>
            <p:nvPr/>
          </p:nvCxnSpPr>
          <p:spPr>
            <a:xfrm rot="5400000" flipH="1">
              <a:off x="3762417" y="2935630"/>
              <a:ext cx="1436161" cy="859954"/>
            </a:xfrm>
            <a:prstGeom prst="bentConnector3">
              <a:avLst>
                <a:gd name="adj1" fmla="val -7295"/>
              </a:avLst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Gerade Verbindung mit Pfeil 50"/>
            <p:cNvCxnSpPr>
              <a:endCxn id="14" idx="1"/>
            </p:cNvCxnSpPr>
            <p:nvPr/>
          </p:nvCxnSpPr>
          <p:spPr>
            <a:xfrm>
              <a:off x="4050520" y="2647525"/>
              <a:ext cx="643925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feld 53"/>
          <p:cNvSpPr txBox="1"/>
          <p:nvPr/>
        </p:nvSpPr>
        <p:spPr bwMode="auto">
          <a:xfrm>
            <a:off x="5600698" y="2775511"/>
            <a:ext cx="6821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rial Narrow" pitchFamily="34" charset="0"/>
              </a:rPr>
              <a:t>FALSE</a:t>
            </a:r>
            <a:endParaRPr lang="de-AT" sz="1200" dirty="0">
              <a:latin typeface="Arial Narrow" pitchFamily="34" charset="0"/>
            </a:endParaRPr>
          </a:p>
        </p:txBody>
      </p:sp>
      <p:sp>
        <p:nvSpPr>
          <p:cNvPr id="56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7146950" y="3437373"/>
            <a:ext cx="1296180" cy="413753"/>
          </a:xfrm>
        </p:spPr>
        <p:txBody>
          <a:bodyPr/>
          <a:lstStyle/>
          <a:p>
            <a:r>
              <a:rPr lang="pl-PL" altLang="de-DE" sz="1800" dirty="0"/>
              <a:t>Start/End</a:t>
            </a:r>
            <a:endParaRPr lang="de-DE" altLang="de-DE" sz="1800" dirty="0"/>
          </a:p>
        </p:txBody>
      </p:sp>
      <p:sp>
        <p:nvSpPr>
          <p:cNvPr id="57" name="Textplatzhalter 3"/>
          <p:cNvSpPr txBox="1">
            <a:spLocks/>
          </p:cNvSpPr>
          <p:nvPr/>
        </p:nvSpPr>
        <p:spPr>
          <a:xfrm>
            <a:off x="1967818" y="2636141"/>
            <a:ext cx="1607199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sz="1800" dirty="0" err="1"/>
              <a:t>Process</a:t>
            </a:r>
            <a:r>
              <a:rPr lang="pl-PL" altLang="de-DE" sz="1800" dirty="0"/>
              <a:t> (step)</a:t>
            </a:r>
            <a:endParaRPr lang="de-DE" altLang="de-DE" sz="1800" dirty="0"/>
          </a:p>
        </p:txBody>
      </p:sp>
      <p:sp>
        <p:nvSpPr>
          <p:cNvPr id="58" name="Textplatzhalter 3"/>
          <p:cNvSpPr txBox="1">
            <a:spLocks/>
          </p:cNvSpPr>
          <p:nvPr/>
        </p:nvSpPr>
        <p:spPr>
          <a:xfrm>
            <a:off x="1967819" y="4092963"/>
            <a:ext cx="1607199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altLang="de-DE" sz="1800" dirty="0" err="1"/>
              <a:t>Decision</a:t>
            </a:r>
            <a:endParaRPr lang="de-DE" altLang="de-DE" sz="1800" dirty="0"/>
          </a:p>
        </p:txBody>
      </p:sp>
      <p:cxnSp>
        <p:nvCxnSpPr>
          <p:cNvPr id="59" name="Gerade Verbindung 41"/>
          <p:cNvCxnSpPr/>
          <p:nvPr/>
        </p:nvCxnSpPr>
        <p:spPr>
          <a:xfrm flipV="1">
            <a:off x="3408019" y="2424201"/>
            <a:ext cx="1476205" cy="384664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41"/>
          <p:cNvCxnSpPr/>
          <p:nvPr/>
        </p:nvCxnSpPr>
        <p:spPr>
          <a:xfrm flipH="1" flipV="1">
            <a:off x="5891318" y="1908775"/>
            <a:ext cx="1183622" cy="1525783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41"/>
          <p:cNvCxnSpPr/>
          <p:nvPr/>
        </p:nvCxnSpPr>
        <p:spPr>
          <a:xfrm flipV="1">
            <a:off x="2903949" y="3178197"/>
            <a:ext cx="2154711" cy="1085919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41"/>
          <p:cNvCxnSpPr/>
          <p:nvPr/>
        </p:nvCxnSpPr>
        <p:spPr>
          <a:xfrm flipH="1">
            <a:off x="5917916" y="3853045"/>
            <a:ext cx="1157024" cy="1187761"/>
          </a:xfrm>
          <a:prstGeom prst="line">
            <a:avLst/>
          </a:prstGeom>
          <a:ln w="19050">
            <a:solidFill>
              <a:srgbClr val="0054A3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50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pl-PL" dirty="0"/>
              <a:t>Notations for </a:t>
            </a:r>
            <a:r>
              <a:rPr lang="de-DE" dirty="0"/>
              <a:t>H</a:t>
            </a:r>
            <a:r>
              <a:rPr lang="pl-PL" dirty="0"/>
              <a:t>igh </a:t>
            </a:r>
            <a:r>
              <a:rPr lang="de-DE" dirty="0"/>
              <a:t>L</a:t>
            </a:r>
            <a:r>
              <a:rPr lang="pl-PL" dirty="0"/>
              <a:t>evel </a:t>
            </a:r>
            <a:r>
              <a:rPr lang="de-DE" dirty="0"/>
              <a:t>M</a:t>
            </a:r>
            <a:r>
              <a:rPr lang="pl-PL" dirty="0"/>
              <a:t>ode</a:t>
            </a:r>
            <a:r>
              <a:rPr lang="de-DE" dirty="0"/>
              <a:t>l</a:t>
            </a:r>
            <a:r>
              <a:rPr lang="pl-PL" dirty="0"/>
              <a:t>ling</a:t>
            </a:r>
            <a:br>
              <a:rPr lang="pl-PL" dirty="0"/>
            </a:br>
            <a:endParaRPr lang="pl-PL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044251"/>
            <a:ext cx="9072610" cy="1729704"/>
          </a:xfrm>
        </p:spPr>
        <p:txBody>
          <a:bodyPr>
            <a:spAutoFit/>
          </a:bodyPr>
          <a:lstStyle/>
          <a:p>
            <a:pPr marL="361950" indent="-361950"/>
            <a:r>
              <a:rPr lang="pl-PL" dirty="0"/>
              <a:t>For </a:t>
            </a:r>
            <a:r>
              <a:rPr lang="de-AT" dirty="0"/>
              <a:t>a </a:t>
            </a:r>
            <a:r>
              <a:rPr lang="pl-PL" dirty="0"/>
              <a:t>high level overview of processes (process architecture)</a:t>
            </a:r>
            <a:r>
              <a:rPr lang="de-DE" dirty="0"/>
              <a:t>,</a:t>
            </a:r>
            <a:r>
              <a:rPr lang="pl-PL" dirty="0"/>
              <a:t> company</a:t>
            </a:r>
            <a:r>
              <a:rPr lang="de-DE" dirty="0"/>
              <a:t> </a:t>
            </a:r>
            <a:r>
              <a:rPr lang="de-DE" dirty="0" err="1"/>
              <a:t>maps</a:t>
            </a:r>
            <a:r>
              <a:rPr lang="pl-PL" dirty="0"/>
              <a:t>/process </a:t>
            </a:r>
            <a:r>
              <a:rPr lang="de-DE" dirty="0" err="1"/>
              <a:t>landscapes</a:t>
            </a:r>
            <a:r>
              <a:rPr lang="de-DE" dirty="0"/>
              <a:t> </a:t>
            </a:r>
            <a:r>
              <a:rPr lang="pl-PL" dirty="0"/>
              <a:t>or value chains are used</a:t>
            </a:r>
          </a:p>
          <a:p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show</a:t>
            </a:r>
            <a:r>
              <a:rPr lang="pl-PL" dirty="0"/>
              <a:t> WHAT is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focus</a:t>
            </a:r>
            <a:r>
              <a:rPr lang="pl-PL" dirty="0"/>
              <a:t>, but not HOW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achieved</a:t>
            </a:r>
            <a:endParaRPr lang="pl-PL" dirty="0"/>
          </a:p>
          <a:p>
            <a:r>
              <a:rPr lang="de-DE" dirty="0" err="1"/>
              <a:t>They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r</a:t>
            </a:r>
            <a:r>
              <a:rPr lang="pl-PL" dirty="0"/>
              <a:t>elatively stable</a:t>
            </a:r>
          </a:p>
          <a:p>
            <a:r>
              <a:rPr lang="de-DE" dirty="0" err="1"/>
              <a:t>There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n</a:t>
            </a:r>
            <a:r>
              <a:rPr lang="pl-PL" dirty="0"/>
              <a:t>o standard notation, but chevron</a:t>
            </a:r>
            <a:r>
              <a:rPr lang="de-AT" dirty="0"/>
              <a:t>/</a:t>
            </a:r>
            <a:r>
              <a:rPr lang="de-AT" dirty="0" err="1"/>
              <a:t>arrow</a:t>
            </a:r>
            <a:r>
              <a:rPr lang="pl-PL" dirty="0"/>
              <a:t> symbols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typically</a:t>
            </a:r>
            <a:r>
              <a:rPr lang="de-AT" dirty="0"/>
              <a:t> </a:t>
            </a:r>
            <a:r>
              <a:rPr lang="de-AT" dirty="0" err="1"/>
              <a:t>used</a:t>
            </a:r>
            <a:r>
              <a:rPr lang="pl-PL" dirty="0"/>
              <a:t> for processes</a:t>
            </a:r>
          </a:p>
        </p:txBody>
      </p:sp>
      <p:pic>
        <p:nvPicPr>
          <p:cNvPr id="6" name="Obraz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57"/>
          <a:stretch/>
        </p:blipFill>
        <p:spPr>
          <a:xfrm>
            <a:off x="666000" y="2817032"/>
            <a:ext cx="9361350" cy="446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4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Model</a:t>
            </a:r>
            <a:r>
              <a:rPr lang="de-DE" dirty="0"/>
              <a:t>l</a:t>
            </a:r>
            <a:r>
              <a:rPr lang="pl-PL" dirty="0"/>
              <a:t>ing </a:t>
            </a:r>
            <a:r>
              <a:rPr lang="de-DE" dirty="0"/>
              <a:t>D</a:t>
            </a:r>
            <a:r>
              <a:rPr lang="pl-PL" dirty="0"/>
              <a:t>etailed </a:t>
            </a:r>
            <a:r>
              <a:rPr lang="de-DE" dirty="0"/>
              <a:t>P</a:t>
            </a:r>
            <a:r>
              <a:rPr lang="pl-PL" dirty="0"/>
              <a:t>rocesses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218903"/>
            <a:ext cx="9072610" cy="1086451"/>
          </a:xfrm>
        </p:spPr>
        <p:txBody>
          <a:bodyPr>
            <a:spAutoFit/>
          </a:bodyPr>
          <a:lstStyle/>
          <a:p>
            <a:r>
              <a:rPr lang="pl-PL" dirty="0"/>
              <a:t>For</a:t>
            </a:r>
            <a:r>
              <a:rPr lang="de-AT" dirty="0"/>
              <a:t> a</a:t>
            </a:r>
            <a:r>
              <a:rPr lang="pl-PL" dirty="0"/>
              <a:t> more detailed depiction of processes BPMN is </a:t>
            </a:r>
            <a:r>
              <a:rPr lang="de-AT" dirty="0" err="1"/>
              <a:t>currently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pl-PL" dirty="0"/>
              <a:t>de-facto standard</a:t>
            </a:r>
          </a:p>
          <a:p>
            <a:r>
              <a:rPr lang="de-AT" dirty="0" err="1"/>
              <a:t>It</a:t>
            </a:r>
            <a:r>
              <a:rPr lang="de-AT" dirty="0"/>
              <a:t> </a:t>
            </a:r>
            <a:r>
              <a:rPr lang="de-AT" dirty="0" err="1"/>
              <a:t>is</a:t>
            </a:r>
            <a:r>
              <a:rPr lang="de-AT" dirty="0"/>
              <a:t> s</a:t>
            </a:r>
            <a:r>
              <a:rPr lang="pl-PL" dirty="0"/>
              <a:t>howing HOW we </a:t>
            </a:r>
            <a:r>
              <a:rPr lang="de-DE" dirty="0"/>
              <a:t>do perform </a:t>
            </a:r>
            <a:r>
              <a:rPr lang="de-AT" dirty="0"/>
              <a:t>a </a:t>
            </a:r>
            <a:r>
              <a:rPr lang="pl-PL" dirty="0"/>
              <a:t>process</a:t>
            </a:r>
            <a:endParaRPr lang="de-AT" dirty="0"/>
          </a:p>
          <a:p>
            <a:r>
              <a:rPr lang="de-AT" dirty="0" err="1"/>
              <a:t>It</a:t>
            </a:r>
            <a:r>
              <a:rPr lang="de-AT" dirty="0"/>
              <a:t> c</a:t>
            </a:r>
            <a:r>
              <a:rPr lang="pl-PL" dirty="0"/>
              <a:t>an contain more or less details – depending on </a:t>
            </a:r>
            <a:r>
              <a:rPr lang="de-AT" dirty="0" err="1"/>
              <a:t>the</a:t>
            </a:r>
            <a:r>
              <a:rPr lang="pl-PL" dirty="0"/>
              <a:t> need of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pl-PL" dirty="0"/>
              <a:t>end users</a:t>
            </a:r>
            <a:r>
              <a:rPr lang="de-AT" dirty="0"/>
              <a:t> / </a:t>
            </a:r>
            <a:r>
              <a:rPr lang="de-AT" dirty="0" err="1"/>
              <a:t>process</a:t>
            </a:r>
            <a:r>
              <a:rPr lang="de-AT" dirty="0"/>
              <a:t> </a:t>
            </a:r>
            <a:r>
              <a:rPr lang="de-AT" dirty="0" err="1"/>
              <a:t>purpose</a:t>
            </a:r>
            <a:endParaRPr lang="pl-PL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" y="2484451"/>
            <a:ext cx="9360000" cy="423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76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</a:t>
            </a:r>
            <a:endParaRPr lang="de-AT" dirty="0"/>
          </a:p>
        </p:txBody>
      </p:sp>
      <p:graphicFrame>
        <p:nvGraphicFramePr>
          <p:cNvPr id="6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493067"/>
              </p:ext>
            </p:extLst>
          </p:nvPr>
        </p:nvGraphicFramePr>
        <p:xfrm>
          <a:off x="594040" y="2052391"/>
          <a:ext cx="9359901" cy="350012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0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Which notation was inspired by Frank and Lillian Gilbreth?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Is BPMN commonly used for high level process model</a:t>
                      </a:r>
                      <a:r>
                        <a:rPr lang="de-DE" sz="1900" dirty="0"/>
                        <a:t>l</a:t>
                      </a:r>
                      <a:r>
                        <a:rPr lang="pl-PL" sz="1900" dirty="0"/>
                        <a:t>ing?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SIPOC acronym the „P”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IGOE acronym the „O”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endParaRPr kumimoji="0" lang="de-DE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46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809837"/>
              </p:ext>
            </p:extLst>
          </p:nvPr>
        </p:nvGraphicFramePr>
        <p:xfrm>
          <a:off x="594040" y="2052391"/>
          <a:ext cx="9359901" cy="3500120"/>
        </p:xfrm>
        <a:graphic>
          <a:graphicData uri="http://schemas.openxmlformats.org/drawingml/2006/table">
            <a:tbl>
              <a:tblPr/>
              <a:tblGrid>
                <a:gridCol w="90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0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Which notation was inspired by Frank and Lillian Gilbreth?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  <a:defRPr/>
                      </a:pPr>
                      <a:r>
                        <a:rPr lang="pl-PL" sz="19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Flowcharts</a:t>
                      </a:r>
                      <a:endParaRPr lang="de-AT" sz="19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cap="flat">
                      <a:noFill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Is BPMN commonly used for high level process model</a:t>
                      </a:r>
                      <a:r>
                        <a:rPr lang="de-DE" sz="1900" dirty="0"/>
                        <a:t>l</a:t>
                      </a:r>
                      <a:r>
                        <a:rPr lang="pl-PL" sz="1900" dirty="0"/>
                        <a:t>ing?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de-DE" sz="1900" kern="1200" noProof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SIPOC acronym the „P”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  <a:endParaRPr lang="de-DE" sz="1900" kern="1200" noProof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5030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de-AT" sz="4000" b="0" i="0" kern="1200" dirty="0">
                          <a:solidFill>
                            <a:schemeClr val="bg1"/>
                          </a:solidFill>
                          <a:effectLst/>
                          <a:latin typeface="FontAwesome" pitchFamily="2" charset="0"/>
                          <a:ea typeface="+mn-ea"/>
                          <a:cs typeface="+mn-cs"/>
                        </a:rPr>
                        <a:t></a:t>
                      </a:r>
                      <a:endParaRPr kumimoji="0" lang="de-DE" sz="4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FontAwesome" pitchFamily="2" charset="0"/>
                      </a:endParaRPr>
                    </a:p>
                  </a:txBody>
                  <a:tcPr marL="90000" marR="90000" marT="90009" marB="90009" anchor="ctr" horzOverflow="overflow">
                    <a:lnL cap="flat">
                      <a:noFill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pl-PL" sz="1900" dirty="0"/>
                        <a:t>In the IGOE acronym the „O” stands for…? </a:t>
                      </a:r>
                      <a:endParaRPr kumimoji="0" lang="de-DE" sz="1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BDC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rgbClr val="4D4D4D"/>
                        </a:buClr>
                        <a:buSzTx/>
                        <a:buFont typeface="Wingdings 3" pitchFamily="18" charset="2"/>
                        <a:buNone/>
                        <a:tabLst/>
                      </a:pPr>
                      <a:r>
                        <a:rPr lang="de-DE" sz="19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Outputs</a:t>
                      </a:r>
                    </a:p>
                  </a:txBody>
                  <a:tcPr marL="90000" marR="90000" marT="90009" marB="90009" anchor="ctr" horzOverflow="overflow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cap="flat">
                      <a:noFill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6B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Self </a:t>
            </a:r>
            <a:r>
              <a:rPr lang="de-DE" altLang="de-DE" dirty="0"/>
              <a:t>A</a:t>
            </a:r>
            <a:r>
              <a:rPr lang="pl-PL" altLang="de-DE" dirty="0"/>
              <a:t>ssessment </a:t>
            </a:r>
            <a:r>
              <a:rPr lang="de-DE" altLang="de-DE" dirty="0"/>
              <a:t>–</a:t>
            </a:r>
            <a:r>
              <a:rPr lang="pl-PL" altLang="de-DE" dirty="0"/>
              <a:t> Solutions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64702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Test your </a:t>
            </a:r>
            <a:r>
              <a:rPr lang="de-DE" dirty="0"/>
              <a:t>K</a:t>
            </a:r>
            <a:r>
              <a:rPr lang="pl-PL" dirty="0"/>
              <a:t>nowledge in </a:t>
            </a:r>
            <a:r>
              <a:rPr lang="de-DE" dirty="0"/>
              <a:t>P</a:t>
            </a:r>
            <a:r>
              <a:rPr lang="pl-PL" dirty="0"/>
              <a:t>ractice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4670" cy="5374636"/>
          </a:xfrm>
        </p:spPr>
        <p:txBody>
          <a:bodyPr/>
          <a:lstStyle/>
          <a:p>
            <a:r>
              <a:rPr lang="pl-PL" dirty="0"/>
              <a:t>This set of slides is only one part of the package provided </a:t>
            </a:r>
            <a:r>
              <a:rPr lang="de-DE" dirty="0" err="1"/>
              <a:t>to</a:t>
            </a:r>
            <a:r>
              <a:rPr lang="pl-PL" dirty="0"/>
              <a:t> BPM educators by BOC Group</a:t>
            </a:r>
          </a:p>
          <a:p>
            <a:pPr marL="0" indent="0">
              <a:buNone/>
            </a:pPr>
            <a:endParaRPr lang="de-AT" dirty="0"/>
          </a:p>
          <a:p>
            <a:r>
              <a:rPr lang="pl-PL" dirty="0"/>
              <a:t>You can learn more about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pl-PL" dirty="0"/>
              <a:t>BOC Academy Programme</a:t>
            </a:r>
            <a:r>
              <a:rPr lang="de-DE" dirty="0"/>
              <a:t> and </a:t>
            </a:r>
            <a:r>
              <a:rPr lang="de-DE" dirty="0" err="1"/>
              <a:t>register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a </a:t>
            </a:r>
            <a:r>
              <a:rPr lang="de-DE" dirty="0" err="1"/>
              <a:t>teacher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student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at </a:t>
            </a:r>
            <a:r>
              <a:rPr lang="pl-PL" dirty="0">
                <a:hlinkClick r:id="rId2"/>
              </a:rPr>
              <a:t>www.boc-group.com/academy</a:t>
            </a:r>
            <a:r>
              <a:rPr lang="de-DE" dirty="0">
                <a:hlinkClick r:id="rId2"/>
              </a:rPr>
              <a:t>-programme</a:t>
            </a:r>
            <a:r>
              <a:rPr lang="de-DE" dirty="0"/>
              <a:t> </a:t>
            </a:r>
            <a:endParaRPr lang="pl-PL" dirty="0"/>
          </a:p>
          <a:p>
            <a:pPr marL="0" indent="0">
              <a:buNone/>
            </a:pPr>
            <a:endParaRPr lang="pl-PL" dirty="0"/>
          </a:p>
          <a:p>
            <a:r>
              <a:rPr lang="pl-PL" dirty="0"/>
              <a:t>Inside the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pl-PL" dirty="0"/>
              <a:t>you will find the </a:t>
            </a:r>
            <a:r>
              <a:rPr lang="de-DE" dirty="0"/>
              <a:t>e</a:t>
            </a:r>
            <a:r>
              <a:rPr lang="pl-PL" dirty="0"/>
              <a:t>xercises which allow you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pl-PL" dirty="0"/>
              <a:t>practice what you have learned from the slides.</a:t>
            </a:r>
          </a:p>
          <a:p>
            <a:endParaRPr lang="pl-PL" dirty="0"/>
          </a:p>
          <a:p>
            <a:r>
              <a:rPr lang="pl-PL" dirty="0"/>
              <a:t>Suggested exercises for this set of slides:</a:t>
            </a:r>
          </a:p>
          <a:p>
            <a:pPr lvl="1"/>
            <a:r>
              <a:rPr lang="pl-PL" dirty="0"/>
              <a:t>Exercise 1.1</a:t>
            </a:r>
            <a:endParaRPr lang="de-AT" dirty="0"/>
          </a:p>
          <a:p>
            <a:pPr marL="0" indent="0">
              <a:buNone/>
            </a:pPr>
            <a:endParaRPr lang="de-AT" dirty="0"/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1292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Do you want to use ADONIS at </a:t>
            </a:r>
            <a:r>
              <a:rPr lang="de-DE" dirty="0"/>
              <a:t>W</a:t>
            </a:r>
            <a:r>
              <a:rPr lang="pl-PL" dirty="0"/>
              <a:t>ork?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57458" y="5552876"/>
            <a:ext cx="9360000" cy="1264550"/>
          </a:xfr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16000" tIns="108000" rIns="108000" bIns="108000" anchor="ctr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Ready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for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next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b="1" dirty="0" err="1">
                <a:solidFill>
                  <a:schemeClr val="tx1"/>
                </a:solidFill>
                <a:latin typeface="+mn-lt"/>
              </a:rPr>
              <a:t>step</a:t>
            </a:r>
            <a:r>
              <a:rPr lang="de-DE" sz="1800" b="1" dirty="0">
                <a:solidFill>
                  <a:schemeClr val="tx1"/>
                </a:solidFill>
                <a:latin typeface="+mn-lt"/>
              </a:rPr>
              <a:t>?</a:t>
            </a:r>
          </a:p>
          <a:p>
            <a:pPr>
              <a:spcBef>
                <a:spcPct val="0"/>
              </a:spcBef>
            </a:pPr>
            <a:endParaRPr lang="de-DE" sz="1400" dirty="0">
              <a:solidFill>
                <a:schemeClr val="tx1"/>
              </a:solidFill>
              <a:latin typeface="+mn-lt"/>
            </a:endParaRPr>
          </a:p>
          <a:p>
            <a:pPr>
              <a:spcBef>
                <a:spcPct val="0"/>
              </a:spcBef>
            </a:pPr>
            <a:r>
              <a:rPr lang="de-DE" sz="1800" dirty="0" err="1">
                <a:solidFill>
                  <a:schemeClr val="tx1"/>
                </a:solidFill>
                <a:latin typeface="+mn-lt"/>
              </a:rPr>
              <a:t>Learn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more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about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professional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editions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sz="1800" dirty="0" err="1">
                <a:solidFill>
                  <a:schemeClr val="tx1"/>
                </a:solidFill>
                <a:latin typeface="+mn-lt"/>
              </a:rPr>
              <a:t>of</a:t>
            </a:r>
            <a:r>
              <a:rPr lang="de-DE" sz="1800" dirty="0">
                <a:solidFill>
                  <a:schemeClr val="tx1"/>
                </a:solidFill>
                <a:latin typeface="+mn-lt"/>
              </a:rPr>
              <a:t> ADONIS NP!</a:t>
            </a:r>
          </a:p>
          <a:p>
            <a:pPr>
              <a:spcBef>
                <a:spcPct val="0"/>
              </a:spcBef>
            </a:pPr>
            <a:r>
              <a:rPr lang="de-DE" sz="1800" dirty="0">
                <a:solidFill>
                  <a:schemeClr val="tx1"/>
                </a:solidFill>
                <a:latin typeface="+mn-lt"/>
              </a:rPr>
              <a:t>Details at </a:t>
            </a:r>
            <a:r>
              <a:rPr lang="de-DE" sz="1800" dirty="0">
                <a:solidFill>
                  <a:schemeClr val="tx1"/>
                </a:solidFill>
                <a:latin typeface="+mn-lt"/>
                <a:hlinkClick r:id="rId2"/>
              </a:rPr>
              <a:t>www.boc-group.com/adonis</a:t>
            </a:r>
            <a:endParaRPr lang="de-DE" sz="1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pl-PL" dirty="0"/>
              <a:t>Contact us and t</a:t>
            </a:r>
            <a:r>
              <a:rPr lang="de-AT" dirty="0" err="1"/>
              <a:t>est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en-US" dirty="0"/>
              <a:t>next generation of BPM</a:t>
            </a:r>
            <a:endParaRPr lang="en-GB" dirty="0"/>
          </a:p>
          <a:p>
            <a:endParaRPr lang="de-AT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00" y="1924705"/>
            <a:ext cx="9360000" cy="33681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7746" y="5827641"/>
            <a:ext cx="2961564" cy="71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45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496CB1B4-D695-4CCC-9EFF-5C6C5820AE99}"/>
              </a:ext>
            </a:extLst>
          </p:cNvPr>
          <p:cNvSpPr txBox="1"/>
          <p:nvPr/>
        </p:nvSpPr>
        <p:spPr>
          <a:xfrm>
            <a:off x="676575" y="5623081"/>
            <a:ext cx="9334517" cy="360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65000"/>
              </a:schemeClr>
            </a:solidFill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 defTabSz="622300">
              <a:lnSpc>
                <a:spcPct val="900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</a:defRPr>
            </a:lvl1pPr>
          </a:lstStyle>
          <a:p>
            <a:pPr algn="l"/>
            <a:r>
              <a:rPr lang="de-DE" dirty="0"/>
              <a:t>www.boc-group.com/webinars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DE2C896-4912-48D6-8C81-10861ACE88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BOC Group Webinars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ECDB1B-5B90-4A30-8D2B-B756CD017C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AT" dirty="0" err="1"/>
              <a:t>Discover</a:t>
            </a:r>
            <a:r>
              <a:rPr lang="de-AT" dirty="0"/>
              <a:t> </a:t>
            </a:r>
            <a:r>
              <a:rPr lang="de-AT" dirty="0" err="1"/>
              <a:t>our</a:t>
            </a:r>
            <a:r>
              <a:rPr lang="de-AT" dirty="0"/>
              <a:t> </a:t>
            </a:r>
            <a:r>
              <a:rPr lang="de-AT" dirty="0" err="1"/>
              <a:t>Comprehensive</a:t>
            </a:r>
            <a:r>
              <a:rPr lang="de-AT" dirty="0"/>
              <a:t> Offering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free</a:t>
            </a:r>
            <a:r>
              <a:rPr lang="de-AT" dirty="0"/>
              <a:t> Webinars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EF5DD8E-0D89-4B93-9A71-C161881729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" t="15780" r="73" b="29318"/>
          <a:stretch/>
        </p:blipFill>
        <p:spPr>
          <a:xfrm>
            <a:off x="666700" y="1655146"/>
            <a:ext cx="9360650" cy="3426676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3D1DC592-C86C-48CB-8083-EC147FE528F2}"/>
              </a:ext>
            </a:extLst>
          </p:cNvPr>
          <p:cNvSpPr txBox="1"/>
          <p:nvPr/>
        </p:nvSpPr>
        <p:spPr bwMode="auto">
          <a:xfrm>
            <a:off x="7146950" y="6228971"/>
            <a:ext cx="295241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Join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our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free</a:t>
            </a:r>
            <a:r>
              <a:rPr lang="de-DE" sz="2000" b="1" dirty="0">
                <a:latin typeface="Arial Narrow" pitchFamily="34" charset="0"/>
              </a:rPr>
              <a:t> Webinars: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www.boc-group.com/webinars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5FA887C8-5E9B-49BF-9235-7D3A6629A611}"/>
              </a:ext>
            </a:extLst>
          </p:cNvPr>
          <p:cNvSpPr txBox="1"/>
          <p:nvPr/>
        </p:nvSpPr>
        <p:spPr bwMode="auto">
          <a:xfrm>
            <a:off x="666700" y="6244360"/>
            <a:ext cx="62642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More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than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25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free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live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or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on-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demand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webinars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on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current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b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</a:b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industry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-relevant </a:t>
            </a:r>
            <a:r>
              <a:rPr lang="de-AT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topics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in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three</a:t>
            </a:r>
            <a:r>
              <a:rPr lang="de-AT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de-AT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languages</a:t>
            </a:r>
            <a:r>
              <a:rPr lang="de-AT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!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64E7EC28-02E6-44F1-9F51-EBD610C0B080}"/>
              </a:ext>
            </a:extLst>
          </p:cNvPr>
          <p:cNvGrpSpPr/>
          <p:nvPr/>
        </p:nvGrpSpPr>
        <p:grpSpPr>
          <a:xfrm>
            <a:off x="667904" y="3902702"/>
            <a:ext cx="3049007" cy="531384"/>
            <a:chOff x="667904" y="3887462"/>
            <a:chExt cx="3049007" cy="531384"/>
          </a:xfrm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9FA0FEC1-2E67-463C-9164-4C9F3EC98889}"/>
                </a:ext>
              </a:extLst>
            </p:cNvPr>
            <p:cNvSpPr txBox="1"/>
            <p:nvPr/>
          </p:nvSpPr>
          <p:spPr>
            <a:xfrm>
              <a:off x="676575" y="3887462"/>
              <a:ext cx="3040336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74708E6D-2019-4BE9-8DDC-8EBD9FDE8FE4}"/>
                </a:ext>
              </a:extLst>
            </p:cNvPr>
            <p:cNvSpPr/>
            <p:nvPr/>
          </p:nvSpPr>
          <p:spPr>
            <a:xfrm>
              <a:off x="1077501" y="3991376"/>
              <a:ext cx="2504212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BPM WEBINAR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EDF0614F-CBE7-4735-93A6-58E553C33E01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85EC4DF7-2D6D-4B6A-9B06-7FCCED33B4A8}"/>
              </a:ext>
            </a:extLst>
          </p:cNvPr>
          <p:cNvGrpSpPr/>
          <p:nvPr/>
        </p:nvGrpSpPr>
        <p:grpSpPr>
          <a:xfrm>
            <a:off x="3826608" y="3902702"/>
            <a:ext cx="3040185" cy="531384"/>
            <a:chOff x="607399" y="3887462"/>
            <a:chExt cx="3040185" cy="531384"/>
          </a:xfrm>
        </p:grpSpPr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EEE471E2-1BC5-4C99-9C61-DBFA5D8F36EB}"/>
                </a:ext>
              </a:extLst>
            </p:cNvPr>
            <p:cNvSpPr txBox="1"/>
            <p:nvPr/>
          </p:nvSpPr>
          <p:spPr>
            <a:xfrm>
              <a:off x="607399" y="3887462"/>
              <a:ext cx="3040185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B7FA84A-2BB2-4FCC-A5A2-186EBACDA84D}"/>
                </a:ext>
              </a:extLst>
            </p:cNvPr>
            <p:cNvSpPr/>
            <p:nvPr/>
          </p:nvSpPr>
          <p:spPr>
            <a:xfrm>
              <a:off x="1077501" y="3991376"/>
              <a:ext cx="235865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ON-DEMAND EA WEBINAR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174088AA-12E0-4182-ADBE-F43150DD138D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A93DFB2F-8167-4353-900C-C627011B10B6}"/>
              </a:ext>
            </a:extLst>
          </p:cNvPr>
          <p:cNvGrpSpPr/>
          <p:nvPr/>
        </p:nvGrpSpPr>
        <p:grpSpPr>
          <a:xfrm>
            <a:off x="6967350" y="3907333"/>
            <a:ext cx="3048503" cy="531384"/>
            <a:chOff x="667904" y="3887462"/>
            <a:chExt cx="2789846" cy="531384"/>
          </a:xfrm>
        </p:grpSpPr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4F8D3C3B-F1BB-407D-BD34-AB1182FA8157}"/>
                </a:ext>
              </a:extLst>
            </p:cNvPr>
            <p:cNvSpPr txBox="1"/>
            <p:nvPr/>
          </p:nvSpPr>
          <p:spPr>
            <a:xfrm>
              <a:off x="678561" y="3887462"/>
              <a:ext cx="2779189" cy="531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65000"/>
                </a:schemeClr>
              </a:solidFill>
              <a:miter lim="800000"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de-DE"/>
              </a:defPPr>
              <a:lvl1pPr lvl="0" algn="ctr" defTabSz="622300">
                <a:lnSpc>
                  <a:spcPct val="900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</a:defRPr>
              </a:lvl1pPr>
            </a:lstStyle>
            <a:p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B7CF52CF-8111-497B-AC53-9DD7B19F0E0D}"/>
                </a:ext>
              </a:extLst>
            </p:cNvPr>
            <p:cNvSpPr/>
            <p:nvPr/>
          </p:nvSpPr>
          <p:spPr>
            <a:xfrm>
              <a:off x="1077501" y="3991376"/>
              <a:ext cx="1787091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de-AT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FURTHER WEBINARS</a:t>
              </a: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01D17D83-9114-4697-BEB5-3DBCCEC80F03}"/>
                </a:ext>
              </a:extLst>
            </p:cNvPr>
            <p:cNvSpPr txBox="1"/>
            <p:nvPr/>
          </p:nvSpPr>
          <p:spPr bwMode="auto">
            <a:xfrm>
              <a:off x="667904" y="3940784"/>
              <a:ext cx="45878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de-AT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FontAwesome" pitchFamily="2" charset="0"/>
                </a:rPr>
                <a:t></a:t>
              </a:r>
            </a:p>
          </p:txBody>
        </p:sp>
      </p:grpSp>
      <p:sp>
        <p:nvSpPr>
          <p:cNvPr id="7" name="Rechteck: eine Ecke abgerundet 6">
            <a:extLst>
              <a:ext uri="{FF2B5EF4-FFF2-40B4-BE49-F238E27FC236}">
                <a16:creationId xmlns:a16="http://schemas.microsoft.com/office/drawing/2014/main" id="{B9CDA708-0A04-4E37-827F-2E314D026EF2}"/>
              </a:ext>
            </a:extLst>
          </p:cNvPr>
          <p:cNvSpPr/>
          <p:nvPr/>
        </p:nvSpPr>
        <p:spPr>
          <a:xfrm>
            <a:off x="3816700" y="4428721"/>
            <a:ext cx="3060000" cy="1226399"/>
          </a:xfrm>
          <a:prstGeom prst="round1Rect">
            <a:avLst>
              <a:gd name="adj" fmla="val 0"/>
            </a:avLst>
          </a:prstGeom>
          <a:solidFill>
            <a:srgbClr val="009D3A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/>
              <a:t>Value </a:t>
            </a:r>
            <a:r>
              <a:rPr lang="de-AT" sz="1400" dirty="0" err="1"/>
              <a:t>Creation</a:t>
            </a:r>
            <a:r>
              <a:rPr lang="de-AT" sz="1400" dirty="0"/>
              <a:t> </a:t>
            </a:r>
            <a:r>
              <a:rPr lang="de-AT" sz="1400" dirty="0" err="1"/>
              <a:t>through</a:t>
            </a:r>
            <a:r>
              <a:rPr lang="de-AT" sz="1400" dirty="0"/>
              <a:t> Architecture Management, </a:t>
            </a:r>
            <a:r>
              <a:rPr lang="de-AT" sz="1400" dirty="0" err="1"/>
              <a:t>How</a:t>
            </a:r>
            <a:r>
              <a:rPr lang="de-AT" sz="1400" dirty="0"/>
              <a:t> </a:t>
            </a:r>
            <a:r>
              <a:rPr lang="de-AT" sz="1400" dirty="0" err="1"/>
              <a:t>to</a:t>
            </a:r>
            <a:r>
              <a:rPr lang="de-AT" sz="1400" dirty="0"/>
              <a:t> </a:t>
            </a:r>
            <a:r>
              <a:rPr lang="de-AT" sz="1400" dirty="0" err="1"/>
              <a:t>start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EA, EU-GDPR, </a:t>
            </a:r>
            <a:r>
              <a:rPr lang="de-AT" sz="1400" dirty="0" err="1"/>
              <a:t>Optimize</a:t>
            </a:r>
            <a:r>
              <a:rPr lang="de-AT" sz="1400" dirty="0"/>
              <a:t> </a:t>
            </a:r>
            <a:r>
              <a:rPr lang="de-AT" sz="1400" dirty="0" err="1"/>
              <a:t>your</a:t>
            </a:r>
            <a:r>
              <a:rPr lang="de-AT" sz="1400" dirty="0"/>
              <a:t> IT, Making </a:t>
            </a:r>
            <a:r>
              <a:rPr lang="de-AT" sz="1400" dirty="0" err="1"/>
              <a:t>Archimate</a:t>
            </a:r>
            <a:r>
              <a:rPr lang="de-AT" sz="1400" dirty="0"/>
              <a:t> </a:t>
            </a:r>
            <a:r>
              <a:rPr lang="de-AT" sz="1400" dirty="0" err="1"/>
              <a:t>business</a:t>
            </a:r>
            <a:r>
              <a:rPr lang="de-AT" sz="1400" dirty="0"/>
              <a:t> fit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  <a:endParaRPr lang="de-AT" sz="1050" dirty="0"/>
          </a:p>
        </p:txBody>
      </p:sp>
      <p:sp>
        <p:nvSpPr>
          <p:cNvPr id="8" name="Rechteck: eine Ecke abgerundet 7">
            <a:extLst>
              <a:ext uri="{FF2B5EF4-FFF2-40B4-BE49-F238E27FC236}">
                <a16:creationId xmlns:a16="http://schemas.microsoft.com/office/drawing/2014/main" id="{6847D27A-486F-4D39-A5BA-65F6007D4A0B}"/>
              </a:ext>
            </a:extLst>
          </p:cNvPr>
          <p:cNvSpPr/>
          <p:nvPr/>
        </p:nvSpPr>
        <p:spPr>
          <a:xfrm>
            <a:off x="6967350" y="4428722"/>
            <a:ext cx="3060000" cy="1219160"/>
          </a:xfrm>
          <a:prstGeom prst="round1Rect">
            <a:avLst>
              <a:gd name="adj" fmla="val 0"/>
            </a:avLst>
          </a:prstGeom>
          <a:solidFill>
            <a:srgbClr val="595959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Achieve</a:t>
            </a:r>
            <a:r>
              <a:rPr lang="de-AT" sz="1400" dirty="0"/>
              <a:t> </a:t>
            </a:r>
            <a:r>
              <a:rPr lang="de-AT" sz="1400" dirty="0" err="1"/>
              <a:t>Success</a:t>
            </a:r>
            <a:r>
              <a:rPr lang="de-AT" sz="1400" dirty="0"/>
              <a:t> in Quality, </a:t>
            </a:r>
            <a:r>
              <a:rPr lang="de-AT" sz="1400" dirty="0" err="1"/>
              <a:t>Process</a:t>
            </a:r>
            <a:r>
              <a:rPr lang="de-AT" sz="1400" dirty="0"/>
              <a:t> and Risk Management, End-</a:t>
            </a:r>
            <a:r>
              <a:rPr lang="de-AT" sz="1400" dirty="0" err="1"/>
              <a:t>to</a:t>
            </a:r>
            <a:r>
              <a:rPr lang="de-AT" sz="1400" dirty="0"/>
              <a:t>-End Transformation, Knowledge Management, </a:t>
            </a:r>
            <a:r>
              <a:rPr lang="de-AT" sz="1400" dirty="0" err="1"/>
              <a:t>Confluence</a:t>
            </a:r>
            <a:r>
              <a:rPr lang="de-AT" sz="1400" dirty="0"/>
              <a:t> Integration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  <p:sp>
        <p:nvSpPr>
          <p:cNvPr id="9" name="Rechteck: eine Ecke abgerundet 8">
            <a:extLst>
              <a:ext uri="{FF2B5EF4-FFF2-40B4-BE49-F238E27FC236}">
                <a16:creationId xmlns:a16="http://schemas.microsoft.com/office/drawing/2014/main" id="{E8781C90-4B51-40A8-B8AF-DE33BB542138}"/>
              </a:ext>
            </a:extLst>
          </p:cNvPr>
          <p:cNvSpPr/>
          <p:nvPr/>
        </p:nvSpPr>
        <p:spPr>
          <a:xfrm>
            <a:off x="664531" y="4428721"/>
            <a:ext cx="3060000" cy="1219159"/>
          </a:xfrm>
          <a:prstGeom prst="round1Rect">
            <a:avLst>
              <a:gd name="adj" fmla="val 0"/>
            </a:avLst>
          </a:prstGeom>
          <a:solidFill>
            <a:srgbClr val="0070C0"/>
          </a:solidFill>
          <a:ln w="190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r>
              <a:rPr lang="de-AT" sz="1400" dirty="0" err="1"/>
              <a:t>Maturity</a:t>
            </a:r>
            <a:r>
              <a:rPr lang="de-AT" sz="1400" dirty="0"/>
              <a:t> and Performance </a:t>
            </a:r>
            <a:r>
              <a:rPr lang="de-AT" sz="1400" dirty="0" err="1"/>
              <a:t>of</a:t>
            </a:r>
            <a:r>
              <a:rPr lang="de-AT" sz="1400" dirty="0"/>
              <a:t> BPM, Digital Transformation, ISO 9001:2015, Workflow-</a:t>
            </a:r>
            <a:r>
              <a:rPr lang="de-AT" sz="1400" dirty="0" err="1"/>
              <a:t>based</a:t>
            </a:r>
            <a:r>
              <a:rPr lang="de-AT" sz="1400" dirty="0"/>
              <a:t>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Execution</a:t>
            </a:r>
            <a:r>
              <a:rPr lang="de-AT" sz="1400" dirty="0"/>
              <a:t>, </a:t>
            </a:r>
            <a:r>
              <a:rPr lang="de-AT" sz="1400" dirty="0" err="1"/>
              <a:t>Process</a:t>
            </a:r>
            <a:r>
              <a:rPr lang="de-AT" sz="1400" dirty="0"/>
              <a:t> </a:t>
            </a:r>
            <a:r>
              <a:rPr lang="de-AT" sz="1400" dirty="0" err="1"/>
              <a:t>Optimization</a:t>
            </a:r>
            <a:r>
              <a:rPr lang="de-AT" sz="1400" dirty="0"/>
              <a:t> and </a:t>
            </a:r>
            <a:r>
              <a:rPr lang="de-AT" sz="1400" dirty="0" err="1"/>
              <a:t>many</a:t>
            </a:r>
            <a:r>
              <a:rPr lang="de-AT" sz="1400" dirty="0"/>
              <a:t> </a:t>
            </a:r>
            <a:r>
              <a:rPr lang="de-AT" sz="1400" dirty="0" err="1"/>
              <a:t>more</a:t>
            </a:r>
            <a:r>
              <a:rPr lang="de-AT" sz="1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6662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DE2C896-4912-48D6-8C81-10861ACE88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Fancy to work </a:t>
            </a:r>
            <a:r>
              <a:rPr lang="en-US" dirty="0" smtClean="0"/>
              <a:t>at </a:t>
            </a:r>
            <a:r>
              <a:rPr lang="en-US" dirty="0"/>
              <a:t>BOC Group?</a:t>
            </a:r>
            <a:endParaRPr lang="de-AT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ECDB1B-5B90-4A30-8D2B-B756CD017C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We certainly got the right thing for you</a:t>
            </a:r>
            <a:endParaRPr lang="de-AT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177F704-CBD0-4664-AD35-AA59D21503E7}"/>
              </a:ext>
            </a:extLst>
          </p:cNvPr>
          <p:cNvSpPr txBox="1"/>
          <p:nvPr/>
        </p:nvSpPr>
        <p:spPr bwMode="auto">
          <a:xfrm>
            <a:off x="7146950" y="5724901"/>
            <a:ext cx="2952410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>
              <a:buNone/>
              <a:tabLst>
                <a:tab pos="444500" algn="l"/>
              </a:tabLst>
            </a:pPr>
            <a:r>
              <a:rPr lang="de-DE" sz="2000" b="1" dirty="0" err="1">
                <a:latin typeface="Arial Narrow" pitchFamily="34" charset="0"/>
              </a:rPr>
              <a:t>Simply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get</a:t>
            </a:r>
            <a:r>
              <a:rPr lang="de-DE" sz="2000" b="1" dirty="0">
                <a:latin typeface="Arial Narrow" pitchFamily="34" charset="0"/>
              </a:rPr>
              <a:t> in </a:t>
            </a:r>
            <a:r>
              <a:rPr lang="de-DE" sz="2000" b="1" dirty="0" err="1">
                <a:latin typeface="Arial Narrow" pitchFamily="34" charset="0"/>
              </a:rPr>
              <a:t>touch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with</a:t>
            </a:r>
            <a:r>
              <a:rPr lang="de-DE" sz="2000" b="1" dirty="0">
                <a:latin typeface="Arial Narrow" pitchFamily="34" charset="0"/>
              </a:rPr>
              <a:t> </a:t>
            </a:r>
            <a:r>
              <a:rPr lang="de-DE" sz="2000" b="1" dirty="0" err="1">
                <a:latin typeface="Arial Narrow" pitchFamily="34" charset="0"/>
              </a:rPr>
              <a:t>us</a:t>
            </a:r>
            <a:r>
              <a:rPr lang="de-DE" sz="2000" b="1" dirty="0">
                <a:latin typeface="Arial Narrow" pitchFamily="34" charset="0"/>
              </a:rPr>
              <a:t>!</a:t>
            </a:r>
          </a:p>
          <a:p>
            <a:pPr>
              <a:tabLst>
                <a:tab pos="444500" algn="l"/>
              </a:tabLst>
            </a:pPr>
            <a:r>
              <a:rPr lang="de-DE" dirty="0">
                <a:latin typeface="Arial Narrow" pitchFamily="34" charset="0"/>
              </a:rPr>
              <a:t>www.boc-group.com/career</a:t>
            </a:r>
          </a:p>
          <a:p>
            <a:pPr>
              <a:tabLst>
                <a:tab pos="444500" algn="l"/>
              </a:tabLst>
            </a:pPr>
            <a:endParaRPr lang="de-DE" sz="600" dirty="0">
              <a:latin typeface="FontAwesome" pitchFamily="2" charset="0"/>
            </a:endParaRPr>
          </a:p>
          <a:p>
            <a:pPr>
              <a:tabLst>
                <a:tab pos="444500" algn="l"/>
              </a:tabLst>
            </a:pPr>
            <a:r>
              <a:rPr lang="de-DE" sz="2400" dirty="0">
                <a:latin typeface="FontAwesome" pitchFamily="2" charset="0"/>
              </a:rPr>
              <a:t>  </a:t>
            </a:r>
            <a:r>
              <a:rPr lang="de-DE" sz="2400" dirty="0">
                <a:latin typeface="Arial Narrow" pitchFamily="34" charset="0"/>
              </a:rPr>
              <a:t> </a:t>
            </a:r>
          </a:p>
          <a:p>
            <a:endParaRPr lang="de-AT" dirty="0">
              <a:latin typeface="Arial Narrow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862458C-929C-4C44-8A9B-9F1E388CE0B5}"/>
              </a:ext>
            </a:extLst>
          </p:cNvPr>
          <p:cNvSpPr txBox="1"/>
          <p:nvPr/>
        </p:nvSpPr>
        <p:spPr bwMode="auto">
          <a:xfrm>
            <a:off x="666700" y="5724901"/>
            <a:ext cx="62642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Bachelor or Master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Thesis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Internships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and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Practical Work Experience</a:t>
            </a:r>
          </a:p>
          <a:p>
            <a:pPr marL="285750" lvl="0" indent="-285750">
              <a:buClr>
                <a:schemeClr val="tx1">
                  <a:lumMod val="65000"/>
                  <a:lumOff val="35000"/>
                </a:schemeClr>
              </a:buClr>
              <a:buSzPct val="80000"/>
              <a:buFont typeface="FontAwesome" pitchFamily="2" charset="0"/>
              <a:buChar char=""/>
              <a:defRPr/>
            </a:pP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Exciting Job Offers </a:t>
            </a: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with </a:t>
            </a:r>
            <a:r>
              <a:rPr lang="en-GB" b="1" dirty="0">
                <a:solidFill>
                  <a:prstClr val="black"/>
                </a:solidFill>
                <a:latin typeface="Arial Narrow" pitchFamily="34" charset="0"/>
              </a:rPr>
              <a:t>great Career Opportunities </a:t>
            </a:r>
            <a:br>
              <a:rPr lang="en-GB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en-GB" dirty="0">
                <a:solidFill>
                  <a:prstClr val="black"/>
                </a:solidFill>
                <a:latin typeface="Arial Narrow" pitchFamily="34" charset="0"/>
              </a:rPr>
              <a:t>in Consulting, Sales, Programming and much more</a:t>
            </a:r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2AA8AA6E-D517-4C53-B0B3-03E68DD81D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90"/>
          <a:stretch/>
        </p:blipFill>
        <p:spPr>
          <a:xfrm>
            <a:off x="666700" y="1655146"/>
            <a:ext cx="5088781" cy="3426676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B844CF2A-D105-4199-8D3A-2CE5B533EE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12650" r="1790" b="29055"/>
          <a:stretch/>
        </p:blipFill>
        <p:spPr>
          <a:xfrm>
            <a:off x="5922778" y="1655146"/>
            <a:ext cx="4097522" cy="1621415"/>
          </a:xfrm>
          <a:prstGeom prst="rect">
            <a:avLst/>
          </a:prstGeom>
        </p:spPr>
      </p:pic>
      <p:pic>
        <p:nvPicPr>
          <p:cNvPr id="34" name="Grafik 33">
            <a:extLst>
              <a:ext uri="{FF2B5EF4-FFF2-40B4-BE49-F238E27FC236}">
                <a16:creationId xmlns:a16="http://schemas.microsoft.com/office/drawing/2014/main" id="{5020D85A-BBB5-4B89-9FFD-DB9C95E8FD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271" b="29098"/>
          <a:stretch/>
        </p:blipFill>
        <p:spPr>
          <a:xfrm>
            <a:off x="5922779" y="3425592"/>
            <a:ext cx="4097521" cy="165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2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666699" y="5674994"/>
            <a:ext cx="5346700" cy="8771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Do you have a specific request?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us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at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  <a:hlinkClick r:id="rId2"/>
              </a:rPr>
              <a:t>www.boc-group.com/contact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696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ctr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 err="1"/>
              <a:t>Your</a:t>
            </a:r>
            <a:r>
              <a:rPr lang="de-DE" altLang="de-DE" dirty="0"/>
              <a:t> Key </a:t>
            </a:r>
            <a:r>
              <a:rPr lang="de-DE" altLang="de-DE" dirty="0" err="1"/>
              <a:t>Takeaway</a:t>
            </a:r>
            <a:r>
              <a:rPr lang="de-DE" altLang="de-DE" dirty="0"/>
              <a:t> </a:t>
            </a:r>
            <a:r>
              <a:rPr lang="de-DE" altLang="de-DE" dirty="0" err="1"/>
              <a:t>from</a:t>
            </a:r>
            <a:r>
              <a:rPr lang="de-DE" altLang="de-DE" dirty="0"/>
              <a:t> </a:t>
            </a:r>
            <a:r>
              <a:rPr lang="de-DE" altLang="de-DE" dirty="0" err="1"/>
              <a:t>this</a:t>
            </a:r>
            <a:r>
              <a:rPr lang="de-DE" altLang="de-DE" dirty="0"/>
              <a:t> </a:t>
            </a:r>
            <a:r>
              <a:rPr lang="de-DE" altLang="de-DE" dirty="0" err="1"/>
              <a:t>Lecture</a:t>
            </a:r>
            <a:endParaRPr lang="en-GB" altLang="de-DE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666000" y="2268421"/>
            <a:ext cx="2520000" cy="3383549"/>
            <a:chOff x="666000" y="2484451"/>
            <a:chExt cx="2520000" cy="3383549"/>
          </a:xfrm>
        </p:grpSpPr>
        <p:sp>
          <p:nvSpPr>
            <p:cNvPr id="7" name="Textfeld 6"/>
            <p:cNvSpPr txBox="1"/>
            <p:nvPr/>
          </p:nvSpPr>
          <p:spPr bwMode="auto">
            <a:xfrm>
              <a:off x="666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Why do we need models</a:t>
              </a:r>
              <a:r>
                <a:rPr lang="de-AT" sz="2000" dirty="0"/>
                <a:t>?</a:t>
              </a:r>
              <a:endParaRPr lang="pl-PL" sz="2000" dirty="0"/>
            </a:p>
          </p:txBody>
        </p:sp>
        <p:sp>
          <p:nvSpPr>
            <p:cNvPr id="8" name="Ellipse 7"/>
            <p:cNvSpPr/>
            <p:nvPr/>
          </p:nvSpPr>
          <p:spPr>
            <a:xfrm>
              <a:off x="1386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1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4086700" y="2268421"/>
            <a:ext cx="2520000" cy="3383549"/>
            <a:chOff x="4086700" y="2484451"/>
            <a:chExt cx="2520000" cy="3383549"/>
          </a:xfrm>
        </p:grpSpPr>
        <p:sp>
          <p:nvSpPr>
            <p:cNvPr id="9" name="Textfeld 8"/>
            <p:cNvSpPr txBox="1"/>
            <p:nvPr/>
          </p:nvSpPr>
          <p:spPr bwMode="auto">
            <a:xfrm>
              <a:off x="40867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What are the properties of models</a:t>
              </a:r>
              <a:r>
                <a:rPr lang="de-DE" sz="2000" dirty="0"/>
                <a:t>?</a:t>
              </a:r>
              <a:endParaRPr lang="pl-PL" sz="2000" dirty="0"/>
            </a:p>
          </p:txBody>
        </p:sp>
        <p:sp>
          <p:nvSpPr>
            <p:cNvPr id="12" name="Ellipse 11"/>
            <p:cNvSpPr/>
            <p:nvPr/>
          </p:nvSpPr>
          <p:spPr>
            <a:xfrm>
              <a:off x="48067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2</a:t>
              </a:r>
              <a:endParaRPr lang="de-AT" sz="2000" dirty="0">
                <a:latin typeface="Arial Narrow" pitchFamily="34" charset="0"/>
              </a:endParaRPr>
            </a:p>
          </p:txBody>
        </p:sp>
      </p:grpSp>
      <p:grpSp>
        <p:nvGrpSpPr>
          <p:cNvPr id="4" name="Gruppieren 3"/>
          <p:cNvGrpSpPr/>
          <p:nvPr/>
        </p:nvGrpSpPr>
        <p:grpSpPr>
          <a:xfrm>
            <a:off x="7488000" y="2268421"/>
            <a:ext cx="2520000" cy="3383549"/>
            <a:chOff x="7488000" y="2484451"/>
            <a:chExt cx="2520000" cy="3383549"/>
          </a:xfrm>
        </p:grpSpPr>
        <p:sp>
          <p:nvSpPr>
            <p:cNvPr id="10" name="Textfeld 9"/>
            <p:cNvSpPr txBox="1"/>
            <p:nvPr/>
          </p:nvSpPr>
          <p:spPr bwMode="auto">
            <a:xfrm>
              <a:off x="7488000" y="2988000"/>
              <a:ext cx="2520000" cy="28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de-DE"/>
              </a:defPPr>
              <a:lvl1pPr algn="ctr">
                <a:defRPr sz="1400">
                  <a:latin typeface="+mn-lt"/>
                </a:defRPr>
              </a:lvl1pPr>
            </a:lstStyle>
            <a:p>
              <a:r>
                <a:rPr lang="pl-PL" sz="2000" dirty="0"/>
                <a:t>Which mode</a:t>
              </a:r>
              <a:r>
                <a:rPr lang="de-DE" sz="2000" dirty="0"/>
                <a:t>l</a:t>
              </a:r>
              <a:r>
                <a:rPr lang="pl-PL" sz="2000" dirty="0"/>
                <a:t>ling notations are commonly used and for which purposes?</a:t>
              </a:r>
              <a:endParaRPr lang="de-AT" sz="2000" dirty="0"/>
            </a:p>
            <a:p>
              <a:endParaRPr lang="de-AT" dirty="0"/>
            </a:p>
          </p:txBody>
        </p:sp>
        <p:sp>
          <p:nvSpPr>
            <p:cNvPr id="13" name="Ellipse 12"/>
            <p:cNvSpPr/>
            <p:nvPr/>
          </p:nvSpPr>
          <p:spPr>
            <a:xfrm>
              <a:off x="8208000" y="2484451"/>
              <a:ext cx="1080000" cy="108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de-DE" sz="2000" dirty="0">
                  <a:latin typeface="Arial Narrow" pitchFamily="34" charset="0"/>
                </a:rPr>
                <a:t>3</a:t>
              </a:r>
              <a:endParaRPr lang="de-AT" sz="2000" dirty="0">
                <a:latin typeface="Arial Narrow" pitchFamily="34" charset="0"/>
              </a:endParaRP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6000" y="335400"/>
            <a:ext cx="9054482" cy="609742"/>
          </a:xfrm>
        </p:spPr>
        <p:txBody>
          <a:bodyPr/>
          <a:lstStyle/>
          <a:p>
            <a:r>
              <a:rPr lang="pl-PL" altLang="de-DE" dirty="0"/>
              <a:t>English References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332291"/>
            <a:ext cx="9072610" cy="1698927"/>
          </a:xfrm>
        </p:spPr>
        <p:txBody>
          <a:bodyPr>
            <a:spAutoFit/>
          </a:bodyPr>
          <a:lstStyle/>
          <a:p>
            <a:r>
              <a:rPr lang="en-US" sz="1800" dirty="0"/>
              <a:t>Box, G. E. P.; Hunter, J. S.; Hunter, W. G. (2005), Statistics for Experimenters (2nd ed.)</a:t>
            </a:r>
          </a:p>
          <a:p>
            <a:pPr marL="0" indent="0">
              <a:buNone/>
            </a:pPr>
            <a:endParaRPr lang="pl-PL" sz="1800" dirty="0"/>
          </a:p>
          <a:p>
            <a:r>
              <a:rPr lang="en-US" sz="1800" dirty="0"/>
              <a:t>Gilbreth,</a:t>
            </a:r>
            <a:r>
              <a:rPr lang="pl-PL" sz="1800" dirty="0"/>
              <a:t> F. B;</a:t>
            </a:r>
            <a:r>
              <a:rPr lang="en-US" sz="1800" dirty="0"/>
              <a:t> Gilbreth</a:t>
            </a:r>
            <a:r>
              <a:rPr lang="pl-PL" sz="1800" dirty="0"/>
              <a:t>, L. M.</a:t>
            </a:r>
            <a:r>
              <a:rPr lang="en-US" sz="1800" dirty="0"/>
              <a:t> (1921) Process Charts. American Society of Mechanical Engineers.</a:t>
            </a:r>
          </a:p>
          <a:p>
            <a:pPr marL="0" indent="0">
              <a:buNone/>
            </a:pPr>
            <a:endParaRPr lang="pl-PL" sz="1800" dirty="0"/>
          </a:p>
          <a:p>
            <a:r>
              <a:rPr lang="pl-PL" sz="1800" dirty="0"/>
              <a:t>http://www.brcommunity.com/b634.php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666000" y="36000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de-DE" altLang="de-DE" dirty="0"/>
              <a:t>German</a:t>
            </a:r>
            <a:r>
              <a:rPr lang="pl-PL" altLang="de-DE" dirty="0"/>
              <a:t> References</a:t>
            </a:r>
            <a:endParaRPr lang="de-AT" dirty="0"/>
          </a:p>
        </p:txBody>
      </p:sp>
      <p:sp>
        <p:nvSpPr>
          <p:cNvPr id="6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000" y="4502490"/>
            <a:ext cx="9072610" cy="646331"/>
          </a:xfrm>
        </p:spPr>
        <p:txBody>
          <a:bodyPr>
            <a:spAutoFit/>
          </a:bodyPr>
          <a:lstStyle/>
          <a:p>
            <a:r>
              <a:rPr lang="de-DE" sz="1800" dirty="0"/>
              <a:t>F. Bayer, H. Kühn (Hrsg.): Prozessmanagement für Experten – Impulse für aktuelle und wiederkehrende Themen, Springer Gabler, 2013.</a:t>
            </a:r>
          </a:p>
        </p:txBody>
      </p:sp>
    </p:spTree>
    <p:extLst>
      <p:ext uri="{BB962C8B-B14F-4D97-AF65-F5344CB8AC3E}">
        <p14:creationId xmlns:p14="http://schemas.microsoft.com/office/powerpoint/2010/main" val="144966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66000" y="1296020"/>
            <a:ext cx="9371713" cy="299044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pl-PL" dirty="0"/>
              <a:t>Why </a:t>
            </a:r>
            <a:r>
              <a:rPr lang="de-DE" altLang="pl-PL" dirty="0"/>
              <a:t>M</a:t>
            </a:r>
            <a:r>
              <a:rPr lang="pl-PL" altLang="pl-PL" dirty="0"/>
              <a:t>odels?</a:t>
            </a:r>
            <a:endParaRPr lang="de-AT" dirty="0"/>
          </a:p>
        </p:txBody>
      </p:sp>
      <p:sp>
        <p:nvSpPr>
          <p:cNvPr id="5" name="Textfeld 4"/>
          <p:cNvSpPr txBox="1"/>
          <p:nvPr/>
        </p:nvSpPr>
        <p:spPr bwMode="auto">
          <a:xfrm>
            <a:off x="666050" y="6012941"/>
            <a:ext cx="4392610" cy="10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>
            <a:defPPr>
              <a:defRPr lang="de-DE"/>
            </a:defPPr>
            <a:lvl1pPr>
              <a:defRPr sz="1400">
                <a:latin typeface="+mn-lt"/>
              </a:defRPr>
            </a:lvl1pPr>
          </a:lstStyle>
          <a:p>
            <a:pPr algn="ctr"/>
            <a:r>
              <a:rPr lang="pl-PL" altLang="pl-PL" sz="1800" dirty="0">
                <a:sym typeface="Wingdings" panose="05000000000000000000" pitchFamily="2" charset="2"/>
              </a:rPr>
              <a:t>Each person/department has a different view </a:t>
            </a:r>
            <a:r>
              <a:rPr lang="de-DE" altLang="pl-PL" sz="1800" dirty="0">
                <a:sym typeface="Wingdings" panose="05000000000000000000" pitchFamily="2" charset="2"/>
              </a:rPr>
              <a:t/>
            </a:r>
            <a:br>
              <a:rPr lang="de-DE" altLang="pl-PL" sz="1800" dirty="0">
                <a:sym typeface="Wingdings" panose="05000000000000000000" pitchFamily="2" charset="2"/>
              </a:rPr>
            </a:br>
            <a:r>
              <a:rPr lang="pl-PL" altLang="pl-PL" sz="1800" dirty="0">
                <a:sym typeface="Wingdings" panose="05000000000000000000" pitchFamily="2" charset="2"/>
              </a:rPr>
              <a:t>of the </a:t>
            </a:r>
            <a:r>
              <a:rPr lang="de-DE" altLang="pl-PL" sz="1800" dirty="0" err="1">
                <a:sym typeface="Wingdings" panose="05000000000000000000" pitchFamily="2" charset="2"/>
              </a:rPr>
              <a:t>organization</a:t>
            </a:r>
            <a:endParaRPr lang="pl-PL" altLang="pl-PL" sz="1800" dirty="0">
              <a:sym typeface="Wingdings" panose="05000000000000000000" pitchFamily="2" charset="2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351906" y="6012941"/>
            <a:ext cx="4685857" cy="1080000"/>
            <a:chOff x="5351906" y="6012941"/>
            <a:chExt cx="4685857" cy="1080000"/>
          </a:xfrm>
        </p:grpSpPr>
        <p:sp>
          <p:nvSpPr>
            <p:cNvPr id="11" name="Rechteck 10"/>
            <p:cNvSpPr/>
            <p:nvPr/>
          </p:nvSpPr>
          <p:spPr>
            <a:xfrm>
              <a:off x="5351906" y="6012941"/>
              <a:ext cx="4685857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wrap="square" lIns="90000" rtlCol="0" anchor="ctr">
              <a:noAutofit/>
            </a:bodyPr>
            <a:lstStyle/>
            <a:p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Models allow us to see a full picture</a:t>
              </a:r>
              <a:endParaRPr lang="de-DE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  <a:p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(„connected view”) and facilitate</a:t>
              </a:r>
              <a:endParaRPr lang="de-DE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  <a:p>
              <a:r>
                <a:rPr lang="de-DE" altLang="pl-PL" dirty="0" err="1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better</a:t>
              </a:r>
              <a:r>
                <a:rPr lang="de-DE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 </a:t>
              </a:r>
              <a:r>
                <a:rPr lang="pl-PL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communication</a:t>
              </a:r>
              <a:r>
                <a:rPr lang="de-DE" altLang="pl-PL" dirty="0">
                  <a:solidFill>
                    <a:schemeClr val="tx1"/>
                  </a:solidFill>
                  <a:latin typeface="+mn-lt"/>
                  <a:sym typeface="Wingdings" panose="05000000000000000000" pitchFamily="2" charset="2"/>
                </a:rPr>
                <a:t>!</a:t>
              </a:r>
              <a:endParaRPr lang="pl-PL" altLang="pl-PL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endParaRPr>
            </a:p>
          </p:txBody>
        </p:sp>
        <p:grpSp>
          <p:nvGrpSpPr>
            <p:cNvPr id="12" name="Gruppieren 11"/>
            <p:cNvGrpSpPr/>
            <p:nvPr/>
          </p:nvGrpSpPr>
          <p:grpSpPr>
            <a:xfrm>
              <a:off x="9181182" y="6280928"/>
              <a:ext cx="540000" cy="544025"/>
              <a:chOff x="8659100" y="6228971"/>
              <a:chExt cx="720160" cy="652921"/>
            </a:xfrm>
          </p:grpSpPr>
          <p:sp>
            <p:nvSpPr>
              <p:cNvPr id="13" name="Gleichschenkliges Dreieck 12"/>
              <p:cNvSpPr/>
              <p:nvPr/>
            </p:nvSpPr>
            <p:spPr>
              <a:xfrm>
                <a:off x="8659100" y="6228971"/>
                <a:ext cx="720160" cy="614092"/>
              </a:xfrm>
              <a:prstGeom prst="triangle">
                <a:avLst/>
              </a:prstGeom>
              <a:noFill/>
              <a:ln w="38100">
                <a:solidFill>
                  <a:srgbClr val="0066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 dirty="0">
                  <a:solidFill>
                    <a:srgbClr val="0066B0"/>
                  </a:solidFill>
                </a:endParaRPr>
              </a:p>
            </p:txBody>
          </p:sp>
          <p:sp>
            <p:nvSpPr>
              <p:cNvPr id="14" name="Textfeld 13"/>
              <p:cNvSpPr txBox="1"/>
              <p:nvPr/>
            </p:nvSpPr>
            <p:spPr bwMode="auto">
              <a:xfrm>
                <a:off x="8929168" y="6327817"/>
                <a:ext cx="180025" cy="554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2400" b="1" dirty="0">
                    <a:solidFill>
                      <a:srgbClr val="0066B0"/>
                    </a:solidFill>
                    <a:latin typeface="Arial Narrow" pitchFamily="34" charset="0"/>
                  </a:rPr>
                  <a:t>!</a:t>
                </a:r>
                <a:endParaRPr lang="de-AT" sz="2400" b="1" dirty="0">
                  <a:solidFill>
                    <a:srgbClr val="0066B0"/>
                  </a:solidFill>
                  <a:latin typeface="Arial Narrow" pitchFamily="34" charset="0"/>
                </a:endParaRPr>
              </a:p>
            </p:txBody>
          </p:sp>
        </p:grp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8CB0E0C9-8225-4632-A7C6-B0AF84F7A4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90" y="1127277"/>
            <a:ext cx="6139102" cy="409355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1C05B26-4343-4328-BF28-22F161B17A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88" t="24929" r="3704" b="32717"/>
          <a:stretch/>
        </p:blipFill>
        <p:spPr>
          <a:xfrm>
            <a:off x="8443130" y="2371778"/>
            <a:ext cx="1347270" cy="140885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8568072-45EA-4425-9C63-92EB645FF1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30508" r="63263" b="34440"/>
          <a:stretch/>
        </p:blipFill>
        <p:spPr>
          <a:xfrm>
            <a:off x="7146950" y="1127277"/>
            <a:ext cx="1656230" cy="1165987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27D4F17E-CFFD-4D0F-BC9F-0B9DE3D7F6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2854" r="54354" b="3723"/>
          <a:stretch/>
        </p:blipFill>
        <p:spPr>
          <a:xfrm>
            <a:off x="7146950" y="3852641"/>
            <a:ext cx="2160300" cy="1368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237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>
            <a:off x="655636" y="3996661"/>
            <a:ext cx="9371713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Models can have different purposes</a:t>
            </a:r>
          </a:p>
          <a:p>
            <a:pPr algn="ctr"/>
            <a:endParaRPr lang="de-AT" dirty="0"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pl-PL" dirty="0"/>
              <a:t>We </a:t>
            </a:r>
            <a:r>
              <a:rPr lang="de-DE" altLang="pl-PL" dirty="0"/>
              <a:t>u</a:t>
            </a:r>
            <a:r>
              <a:rPr lang="pl-PL" altLang="pl-PL" dirty="0"/>
              <a:t>se </a:t>
            </a:r>
            <a:r>
              <a:rPr lang="de-DE" altLang="pl-PL" dirty="0"/>
              <a:t>M</a:t>
            </a:r>
            <a:r>
              <a:rPr lang="pl-PL" altLang="pl-PL" dirty="0"/>
              <a:t>odels </a:t>
            </a:r>
            <a:r>
              <a:rPr lang="de-DE" altLang="pl-PL" dirty="0"/>
              <a:t>E</a:t>
            </a:r>
            <a:r>
              <a:rPr lang="pl-PL" altLang="pl-PL" dirty="0"/>
              <a:t>very </a:t>
            </a:r>
            <a:r>
              <a:rPr lang="de-DE" altLang="pl-PL" dirty="0"/>
              <a:t>D</a:t>
            </a:r>
            <a:r>
              <a:rPr lang="pl-PL" altLang="pl-PL" dirty="0"/>
              <a:t>ay!</a:t>
            </a:r>
            <a:endParaRPr lang="de-AT" dirty="0"/>
          </a:p>
        </p:txBody>
      </p:sp>
      <p:sp>
        <p:nvSpPr>
          <p:cNvPr id="8" name="Rechteckige Legende 7"/>
          <p:cNvSpPr/>
          <p:nvPr/>
        </p:nvSpPr>
        <p:spPr>
          <a:xfrm>
            <a:off x="1720602" y="1332291"/>
            <a:ext cx="7200998" cy="1800000"/>
          </a:xfrm>
          <a:custGeom>
            <a:avLst/>
            <a:gdLst>
              <a:gd name="connsiteX0" fmla="*/ 0 w 7200998"/>
              <a:gd name="connsiteY0" fmla="*/ 0 h 1323439"/>
              <a:gd name="connsiteX1" fmla="*/ 1200166 w 7200998"/>
              <a:gd name="connsiteY1" fmla="*/ 0 h 1323439"/>
              <a:gd name="connsiteX2" fmla="*/ 1195510 w 7200998"/>
              <a:gd name="connsiteY2" fmla="*/ -301426 h 1323439"/>
              <a:gd name="connsiteX3" fmla="*/ 3000416 w 7200998"/>
              <a:gd name="connsiteY3" fmla="*/ 0 h 1323439"/>
              <a:gd name="connsiteX4" fmla="*/ 7200998 w 7200998"/>
              <a:gd name="connsiteY4" fmla="*/ 0 h 1323439"/>
              <a:gd name="connsiteX5" fmla="*/ 7200998 w 7200998"/>
              <a:gd name="connsiteY5" fmla="*/ 220573 h 1323439"/>
              <a:gd name="connsiteX6" fmla="*/ 7200998 w 7200998"/>
              <a:gd name="connsiteY6" fmla="*/ 220573 h 1323439"/>
              <a:gd name="connsiteX7" fmla="*/ 7200998 w 7200998"/>
              <a:gd name="connsiteY7" fmla="*/ 551433 h 1323439"/>
              <a:gd name="connsiteX8" fmla="*/ 7200998 w 7200998"/>
              <a:gd name="connsiteY8" fmla="*/ 1323439 h 1323439"/>
              <a:gd name="connsiteX9" fmla="*/ 3000416 w 7200998"/>
              <a:gd name="connsiteY9" fmla="*/ 1323439 h 1323439"/>
              <a:gd name="connsiteX10" fmla="*/ 1200166 w 7200998"/>
              <a:gd name="connsiteY10" fmla="*/ 1323439 h 1323439"/>
              <a:gd name="connsiteX11" fmla="*/ 1200166 w 7200998"/>
              <a:gd name="connsiteY11" fmla="*/ 1323439 h 1323439"/>
              <a:gd name="connsiteX12" fmla="*/ 0 w 7200998"/>
              <a:gd name="connsiteY12" fmla="*/ 1323439 h 1323439"/>
              <a:gd name="connsiteX13" fmla="*/ 0 w 7200998"/>
              <a:gd name="connsiteY13" fmla="*/ 551433 h 1323439"/>
              <a:gd name="connsiteX14" fmla="*/ 0 w 7200998"/>
              <a:gd name="connsiteY14" fmla="*/ 220573 h 1323439"/>
              <a:gd name="connsiteX15" fmla="*/ 0 w 7200998"/>
              <a:gd name="connsiteY15" fmla="*/ 220573 h 1323439"/>
              <a:gd name="connsiteX16" fmla="*/ 0 w 7200998"/>
              <a:gd name="connsiteY16" fmla="*/ 0 h 1323439"/>
              <a:gd name="connsiteX0" fmla="*/ 0 w 7200998"/>
              <a:gd name="connsiteY0" fmla="*/ 301426 h 1624865"/>
              <a:gd name="connsiteX1" fmla="*/ 1200166 w 7200998"/>
              <a:gd name="connsiteY1" fmla="*/ 301426 h 1624865"/>
              <a:gd name="connsiteX2" fmla="*/ 1195510 w 7200998"/>
              <a:gd name="connsiteY2" fmla="*/ 0 h 1624865"/>
              <a:gd name="connsiteX3" fmla="*/ 1373747 w 7200998"/>
              <a:gd name="connsiteY3" fmla="*/ 291801 h 1624865"/>
              <a:gd name="connsiteX4" fmla="*/ 7200998 w 7200998"/>
              <a:gd name="connsiteY4" fmla="*/ 301426 h 1624865"/>
              <a:gd name="connsiteX5" fmla="*/ 7200998 w 7200998"/>
              <a:gd name="connsiteY5" fmla="*/ 521999 h 1624865"/>
              <a:gd name="connsiteX6" fmla="*/ 7200998 w 7200998"/>
              <a:gd name="connsiteY6" fmla="*/ 521999 h 1624865"/>
              <a:gd name="connsiteX7" fmla="*/ 7200998 w 7200998"/>
              <a:gd name="connsiteY7" fmla="*/ 852859 h 1624865"/>
              <a:gd name="connsiteX8" fmla="*/ 7200998 w 7200998"/>
              <a:gd name="connsiteY8" fmla="*/ 1624865 h 1624865"/>
              <a:gd name="connsiteX9" fmla="*/ 3000416 w 7200998"/>
              <a:gd name="connsiteY9" fmla="*/ 1624865 h 1624865"/>
              <a:gd name="connsiteX10" fmla="*/ 1200166 w 7200998"/>
              <a:gd name="connsiteY10" fmla="*/ 1624865 h 1624865"/>
              <a:gd name="connsiteX11" fmla="*/ 1200166 w 7200998"/>
              <a:gd name="connsiteY11" fmla="*/ 1624865 h 1624865"/>
              <a:gd name="connsiteX12" fmla="*/ 0 w 7200998"/>
              <a:gd name="connsiteY12" fmla="*/ 1624865 h 1624865"/>
              <a:gd name="connsiteX13" fmla="*/ 0 w 7200998"/>
              <a:gd name="connsiteY13" fmla="*/ 852859 h 1624865"/>
              <a:gd name="connsiteX14" fmla="*/ 0 w 7200998"/>
              <a:gd name="connsiteY14" fmla="*/ 521999 h 1624865"/>
              <a:gd name="connsiteX15" fmla="*/ 0 w 7200998"/>
              <a:gd name="connsiteY15" fmla="*/ 521999 h 1624865"/>
              <a:gd name="connsiteX16" fmla="*/ 0 w 7200998"/>
              <a:gd name="connsiteY16" fmla="*/ 301426 h 1624865"/>
              <a:gd name="connsiteX0" fmla="*/ 0 w 7200998"/>
              <a:gd name="connsiteY0" fmla="*/ 301426 h 1624865"/>
              <a:gd name="connsiteX1" fmla="*/ 1200166 w 7200998"/>
              <a:gd name="connsiteY1" fmla="*/ 301426 h 1624865"/>
              <a:gd name="connsiteX2" fmla="*/ 1195510 w 7200998"/>
              <a:gd name="connsiteY2" fmla="*/ 0 h 1624865"/>
              <a:gd name="connsiteX3" fmla="*/ 1479625 w 7200998"/>
              <a:gd name="connsiteY3" fmla="*/ 299998 h 1624865"/>
              <a:gd name="connsiteX4" fmla="*/ 7200998 w 7200998"/>
              <a:gd name="connsiteY4" fmla="*/ 301426 h 1624865"/>
              <a:gd name="connsiteX5" fmla="*/ 7200998 w 7200998"/>
              <a:gd name="connsiteY5" fmla="*/ 521999 h 1624865"/>
              <a:gd name="connsiteX6" fmla="*/ 7200998 w 7200998"/>
              <a:gd name="connsiteY6" fmla="*/ 521999 h 1624865"/>
              <a:gd name="connsiteX7" fmla="*/ 7200998 w 7200998"/>
              <a:gd name="connsiteY7" fmla="*/ 852859 h 1624865"/>
              <a:gd name="connsiteX8" fmla="*/ 7200998 w 7200998"/>
              <a:gd name="connsiteY8" fmla="*/ 1624865 h 1624865"/>
              <a:gd name="connsiteX9" fmla="*/ 3000416 w 7200998"/>
              <a:gd name="connsiteY9" fmla="*/ 1624865 h 1624865"/>
              <a:gd name="connsiteX10" fmla="*/ 1200166 w 7200998"/>
              <a:gd name="connsiteY10" fmla="*/ 1624865 h 1624865"/>
              <a:gd name="connsiteX11" fmla="*/ 1200166 w 7200998"/>
              <a:gd name="connsiteY11" fmla="*/ 1624865 h 1624865"/>
              <a:gd name="connsiteX12" fmla="*/ 0 w 7200998"/>
              <a:gd name="connsiteY12" fmla="*/ 1624865 h 1624865"/>
              <a:gd name="connsiteX13" fmla="*/ 0 w 7200998"/>
              <a:gd name="connsiteY13" fmla="*/ 852859 h 1624865"/>
              <a:gd name="connsiteX14" fmla="*/ 0 w 7200998"/>
              <a:gd name="connsiteY14" fmla="*/ 521999 h 1624865"/>
              <a:gd name="connsiteX15" fmla="*/ 0 w 7200998"/>
              <a:gd name="connsiteY15" fmla="*/ 521999 h 1624865"/>
              <a:gd name="connsiteX16" fmla="*/ 0 w 7200998"/>
              <a:gd name="connsiteY16" fmla="*/ 301426 h 1624865"/>
              <a:gd name="connsiteX0" fmla="*/ 0 w 7200998"/>
              <a:gd name="connsiteY0" fmla="*/ 219456 h 1542895"/>
              <a:gd name="connsiteX1" fmla="*/ 1200166 w 7200998"/>
              <a:gd name="connsiteY1" fmla="*/ 219456 h 1542895"/>
              <a:gd name="connsiteX2" fmla="*/ 1195510 w 7200998"/>
              <a:gd name="connsiteY2" fmla="*/ 0 h 1542895"/>
              <a:gd name="connsiteX3" fmla="*/ 1479625 w 7200998"/>
              <a:gd name="connsiteY3" fmla="*/ 218028 h 1542895"/>
              <a:gd name="connsiteX4" fmla="*/ 7200998 w 7200998"/>
              <a:gd name="connsiteY4" fmla="*/ 219456 h 1542895"/>
              <a:gd name="connsiteX5" fmla="*/ 7200998 w 7200998"/>
              <a:gd name="connsiteY5" fmla="*/ 440029 h 1542895"/>
              <a:gd name="connsiteX6" fmla="*/ 7200998 w 7200998"/>
              <a:gd name="connsiteY6" fmla="*/ 440029 h 1542895"/>
              <a:gd name="connsiteX7" fmla="*/ 7200998 w 7200998"/>
              <a:gd name="connsiteY7" fmla="*/ 770889 h 1542895"/>
              <a:gd name="connsiteX8" fmla="*/ 7200998 w 7200998"/>
              <a:gd name="connsiteY8" fmla="*/ 1542895 h 1542895"/>
              <a:gd name="connsiteX9" fmla="*/ 3000416 w 7200998"/>
              <a:gd name="connsiteY9" fmla="*/ 1542895 h 1542895"/>
              <a:gd name="connsiteX10" fmla="*/ 1200166 w 7200998"/>
              <a:gd name="connsiteY10" fmla="*/ 1542895 h 1542895"/>
              <a:gd name="connsiteX11" fmla="*/ 1200166 w 7200998"/>
              <a:gd name="connsiteY11" fmla="*/ 1542895 h 1542895"/>
              <a:gd name="connsiteX12" fmla="*/ 0 w 7200998"/>
              <a:gd name="connsiteY12" fmla="*/ 1542895 h 1542895"/>
              <a:gd name="connsiteX13" fmla="*/ 0 w 7200998"/>
              <a:gd name="connsiteY13" fmla="*/ 770889 h 1542895"/>
              <a:gd name="connsiteX14" fmla="*/ 0 w 7200998"/>
              <a:gd name="connsiteY14" fmla="*/ 440029 h 1542895"/>
              <a:gd name="connsiteX15" fmla="*/ 0 w 7200998"/>
              <a:gd name="connsiteY15" fmla="*/ 440029 h 1542895"/>
              <a:gd name="connsiteX16" fmla="*/ 0 w 7200998"/>
              <a:gd name="connsiteY16" fmla="*/ 219456 h 1542895"/>
              <a:gd name="connsiteX0" fmla="*/ 0 w 7200998"/>
              <a:gd name="connsiteY0" fmla="*/ 219456 h 1542895"/>
              <a:gd name="connsiteX1" fmla="*/ 1200166 w 7200998"/>
              <a:gd name="connsiteY1" fmla="*/ 219456 h 1542895"/>
              <a:gd name="connsiteX2" fmla="*/ 1195510 w 7200998"/>
              <a:gd name="connsiteY2" fmla="*/ 0 h 1542895"/>
              <a:gd name="connsiteX3" fmla="*/ 1383372 w 7200998"/>
              <a:gd name="connsiteY3" fmla="*/ 209832 h 1542895"/>
              <a:gd name="connsiteX4" fmla="*/ 7200998 w 7200998"/>
              <a:gd name="connsiteY4" fmla="*/ 219456 h 1542895"/>
              <a:gd name="connsiteX5" fmla="*/ 7200998 w 7200998"/>
              <a:gd name="connsiteY5" fmla="*/ 440029 h 1542895"/>
              <a:gd name="connsiteX6" fmla="*/ 7200998 w 7200998"/>
              <a:gd name="connsiteY6" fmla="*/ 440029 h 1542895"/>
              <a:gd name="connsiteX7" fmla="*/ 7200998 w 7200998"/>
              <a:gd name="connsiteY7" fmla="*/ 770889 h 1542895"/>
              <a:gd name="connsiteX8" fmla="*/ 7200998 w 7200998"/>
              <a:gd name="connsiteY8" fmla="*/ 1542895 h 1542895"/>
              <a:gd name="connsiteX9" fmla="*/ 3000416 w 7200998"/>
              <a:gd name="connsiteY9" fmla="*/ 1542895 h 1542895"/>
              <a:gd name="connsiteX10" fmla="*/ 1200166 w 7200998"/>
              <a:gd name="connsiteY10" fmla="*/ 1542895 h 1542895"/>
              <a:gd name="connsiteX11" fmla="*/ 1200166 w 7200998"/>
              <a:gd name="connsiteY11" fmla="*/ 1542895 h 1542895"/>
              <a:gd name="connsiteX12" fmla="*/ 0 w 7200998"/>
              <a:gd name="connsiteY12" fmla="*/ 1542895 h 1542895"/>
              <a:gd name="connsiteX13" fmla="*/ 0 w 7200998"/>
              <a:gd name="connsiteY13" fmla="*/ 770889 h 1542895"/>
              <a:gd name="connsiteX14" fmla="*/ 0 w 7200998"/>
              <a:gd name="connsiteY14" fmla="*/ 440029 h 1542895"/>
              <a:gd name="connsiteX15" fmla="*/ 0 w 7200998"/>
              <a:gd name="connsiteY15" fmla="*/ 440029 h 1542895"/>
              <a:gd name="connsiteX16" fmla="*/ 0 w 7200998"/>
              <a:gd name="connsiteY16" fmla="*/ 219456 h 154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00998" h="1542895">
                <a:moveTo>
                  <a:pt x="0" y="219456"/>
                </a:moveTo>
                <a:lnTo>
                  <a:pt x="1200166" y="219456"/>
                </a:lnTo>
                <a:lnTo>
                  <a:pt x="1195510" y="0"/>
                </a:lnTo>
                <a:lnTo>
                  <a:pt x="1383372" y="209832"/>
                </a:lnTo>
                <a:lnTo>
                  <a:pt x="7200998" y="219456"/>
                </a:lnTo>
                <a:lnTo>
                  <a:pt x="7200998" y="440029"/>
                </a:lnTo>
                <a:lnTo>
                  <a:pt x="7200998" y="440029"/>
                </a:lnTo>
                <a:lnTo>
                  <a:pt x="7200998" y="770889"/>
                </a:lnTo>
                <a:lnTo>
                  <a:pt x="7200998" y="1542895"/>
                </a:lnTo>
                <a:lnTo>
                  <a:pt x="3000416" y="1542895"/>
                </a:lnTo>
                <a:lnTo>
                  <a:pt x="1200166" y="1542895"/>
                </a:lnTo>
                <a:lnTo>
                  <a:pt x="1200166" y="1542895"/>
                </a:lnTo>
                <a:lnTo>
                  <a:pt x="0" y="1542895"/>
                </a:lnTo>
                <a:lnTo>
                  <a:pt x="0" y="770889"/>
                </a:lnTo>
                <a:lnTo>
                  <a:pt x="0" y="440029"/>
                </a:lnTo>
                <a:lnTo>
                  <a:pt x="0" y="440029"/>
                </a:lnTo>
                <a:lnTo>
                  <a:pt x="0" y="219456"/>
                </a:lnTo>
                <a:close/>
              </a:path>
            </a:pathLst>
          </a:custGeom>
          <a:solidFill>
            <a:srgbClr val="0066B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pPr>
              <a:buClr>
                <a:schemeClr val="bg1"/>
              </a:buClr>
              <a:buSzPct val="75000"/>
            </a:pPr>
            <a:endParaRPr lang="de-DE" b="1" dirty="0"/>
          </a:p>
          <a:p>
            <a:pPr>
              <a:buClr>
                <a:schemeClr val="bg1"/>
              </a:buClr>
              <a:buSzPct val="75000"/>
            </a:pPr>
            <a:endParaRPr lang="de-DE" b="1" dirty="0"/>
          </a:p>
          <a:p>
            <a:r>
              <a:rPr lang="pl-PL" altLang="pl-PL" sz="2000" dirty="0">
                <a:sym typeface="Wingdings" panose="05000000000000000000" pitchFamily="2" charset="2"/>
              </a:rPr>
              <a:t>„</a:t>
            </a:r>
            <a:r>
              <a:rPr lang="en-US" altLang="pl-PL" sz="2000" dirty="0">
                <a:sym typeface="Wingdings" panose="05000000000000000000" pitchFamily="2" charset="2"/>
              </a:rPr>
              <a:t>The most that can be expected from any model is that it can supply a useful approximation to reality:</a:t>
            </a:r>
            <a:r>
              <a:rPr lang="en-US" altLang="pl-PL" sz="2000" b="1" dirty="0">
                <a:sym typeface="Wingdings" panose="05000000000000000000" pitchFamily="2" charset="2"/>
              </a:rPr>
              <a:t> </a:t>
            </a:r>
            <a:br>
              <a:rPr lang="en-US" altLang="pl-PL" sz="2000" b="1" dirty="0">
                <a:sym typeface="Wingdings" panose="05000000000000000000" pitchFamily="2" charset="2"/>
              </a:rPr>
            </a:br>
            <a:r>
              <a:rPr lang="en-US" altLang="pl-PL" sz="2000" b="1" dirty="0">
                <a:sym typeface="Wingdings" panose="05000000000000000000" pitchFamily="2" charset="2"/>
              </a:rPr>
              <a:t>All models are wrong; some models are useful</a:t>
            </a:r>
            <a:r>
              <a:rPr lang="pl-PL" altLang="pl-PL" sz="2000" dirty="0">
                <a:sym typeface="Wingdings" panose="05000000000000000000" pitchFamily="2" charset="2"/>
              </a:rPr>
              <a:t>” </a:t>
            </a:r>
          </a:p>
          <a:p>
            <a:pPr algn="r">
              <a:buClr>
                <a:schemeClr val="bg1"/>
              </a:buClr>
              <a:buSzPct val="75000"/>
            </a:pPr>
            <a:r>
              <a:rPr lang="pl-PL" altLang="pl-PL" sz="1200" dirty="0">
                <a:sym typeface="Wingdings" panose="05000000000000000000" pitchFamily="2" charset="2"/>
              </a:rPr>
              <a:t>George Box</a:t>
            </a:r>
            <a:endParaRPr lang="de-DE" altLang="pl-PL" sz="1200" dirty="0">
              <a:sym typeface="Wingdings" panose="05000000000000000000" pitchFamily="2" charset="2"/>
            </a:endParaRPr>
          </a:p>
          <a:p>
            <a:pPr algn="r">
              <a:buClr>
                <a:schemeClr val="bg1"/>
              </a:buClr>
              <a:buSzPct val="75000"/>
            </a:pPr>
            <a:r>
              <a:rPr lang="de-DE" altLang="pl-PL" sz="1200" i="1" dirty="0" err="1">
                <a:sym typeface="Wingdings" panose="05000000000000000000" pitchFamily="2" charset="2"/>
              </a:rPr>
              <a:t>Famous</a:t>
            </a:r>
            <a:r>
              <a:rPr lang="de-DE" altLang="pl-PL" sz="1200" i="1" dirty="0">
                <a:sym typeface="Wingdings" panose="05000000000000000000" pitchFamily="2" charset="2"/>
              </a:rPr>
              <a:t> British </a:t>
            </a:r>
            <a:r>
              <a:rPr lang="de-DE" altLang="pl-PL" sz="1200" i="1" dirty="0" err="1">
                <a:sym typeface="Wingdings" panose="05000000000000000000" pitchFamily="2" charset="2"/>
              </a:rPr>
              <a:t>statistician</a:t>
            </a:r>
            <a:r>
              <a:rPr lang="pl-PL" altLang="pl-PL" sz="1200" dirty="0">
                <a:sym typeface="Wingdings" panose="05000000000000000000" pitchFamily="2" charset="2"/>
              </a:rPr>
              <a:t> </a:t>
            </a:r>
            <a:endParaRPr lang="en-US" sz="1200" dirty="0"/>
          </a:p>
          <a:p>
            <a:pPr algn="ctr"/>
            <a:endParaRPr lang="de-AT" dirty="0">
              <a:latin typeface="Arial Narrow" pitchFamily="34" charset="0"/>
            </a:endParaRPr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4901BD13-876A-4BC2-909D-C446027CDAB7}"/>
              </a:ext>
            </a:extLst>
          </p:cNvPr>
          <p:cNvGrpSpPr/>
          <p:nvPr/>
        </p:nvGrpSpPr>
        <p:grpSpPr>
          <a:xfrm>
            <a:off x="860264" y="4401895"/>
            <a:ext cx="8972872" cy="1940721"/>
            <a:chOff x="911834" y="4401895"/>
            <a:chExt cx="8972872" cy="1940721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C0BF430C-F07B-4BF4-96BF-8E41D595C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8028" y="4401895"/>
              <a:ext cx="2930242" cy="1940721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62EE818B-E8D4-49EA-BC70-3ED4F25EF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834" y="4401895"/>
              <a:ext cx="2880000" cy="1920000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BF6532EA-E8DF-495D-99EA-F413E77413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6" r="11287"/>
            <a:stretch/>
          </p:blipFill>
          <p:spPr>
            <a:xfrm>
              <a:off x="6954464" y="4401895"/>
              <a:ext cx="2930242" cy="1918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59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655636" y="4428721"/>
            <a:ext cx="9371713" cy="259202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They can also be used to plan new reality</a:t>
            </a:r>
          </a:p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67557" y="1764351"/>
            <a:ext cx="9371713" cy="24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Models can describe existing reality</a:t>
            </a:r>
          </a:p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There are various </a:t>
            </a:r>
            <a:r>
              <a:rPr lang="de-DE" altLang="de-DE" dirty="0"/>
              <a:t>T</a:t>
            </a:r>
            <a:r>
              <a:rPr lang="pl-PL" altLang="de-DE" dirty="0"/>
              <a:t>ypes of </a:t>
            </a:r>
            <a:r>
              <a:rPr lang="de-DE" altLang="de-DE" dirty="0"/>
              <a:t>M</a:t>
            </a:r>
            <a:r>
              <a:rPr lang="pl-PL" altLang="de-DE" dirty="0"/>
              <a:t>odels</a:t>
            </a:r>
            <a:endParaRPr lang="de-AT" dirty="0"/>
          </a:p>
        </p:txBody>
      </p:sp>
      <p:sp>
        <p:nvSpPr>
          <p:cNvPr id="16" name="AutoShape 58"/>
          <p:cNvSpPr>
            <a:spLocks noChangeArrowheads="1"/>
          </p:cNvSpPr>
          <p:nvPr/>
        </p:nvSpPr>
        <p:spPr bwMode="auto">
          <a:xfrm rot="-5400000" flipH="1" flipV="1">
            <a:off x="5157788" y="5725733"/>
            <a:ext cx="377825" cy="628650"/>
          </a:xfrm>
          <a:prstGeom prst="upArrow">
            <a:avLst>
              <a:gd name="adj1" fmla="val 49986"/>
              <a:gd name="adj2" fmla="val 75245"/>
            </a:avLst>
          </a:prstGeom>
          <a:solidFill>
            <a:srgbClr val="0066B0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037FA94-C5D0-4C94-9017-59476F39B3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579" y="2158548"/>
            <a:ext cx="2930242" cy="1940721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B826233-76B5-4D3D-8EED-F84218E684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928" y="4885051"/>
            <a:ext cx="2880000" cy="192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7DC8C86-5547-411E-B9C3-08B2078552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473" y="4885051"/>
            <a:ext cx="2880000" cy="1919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73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655636" y="3132541"/>
            <a:ext cx="9371713" cy="38882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Models should be </a:t>
            </a:r>
            <a:r>
              <a:rPr lang="de-DE" altLang="de-DE" dirty="0"/>
              <a:t>a</a:t>
            </a:r>
            <a:r>
              <a:rPr lang="pl-PL" altLang="de-DE" dirty="0"/>
              <a:t>djusted to the </a:t>
            </a:r>
            <a:r>
              <a:rPr lang="de-DE" altLang="de-DE" dirty="0"/>
              <a:t>A</a:t>
            </a:r>
            <a:r>
              <a:rPr lang="pl-PL" altLang="de-DE" dirty="0"/>
              <a:t>udience </a:t>
            </a:r>
            <a:r>
              <a:rPr lang="de-DE" altLang="de-DE" dirty="0"/>
              <a:t>N</a:t>
            </a:r>
            <a:r>
              <a:rPr lang="pl-PL" altLang="de-DE" dirty="0"/>
              <a:t>eeds</a:t>
            </a:r>
            <a:endParaRPr lang="de-A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157" y="3996641"/>
            <a:ext cx="324396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90" y="3996641"/>
            <a:ext cx="3240000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hteck 7"/>
          <p:cNvSpPr/>
          <p:nvPr/>
        </p:nvSpPr>
        <p:spPr>
          <a:xfrm>
            <a:off x="660844" y="1764351"/>
            <a:ext cx="9371713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Even one concept can be described with various models</a:t>
            </a:r>
            <a: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:</a:t>
            </a:r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 </a:t>
            </a:r>
            <a: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/>
            </a:r>
            <a:b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</a:br>
            <a:r>
              <a:rPr lang="pl-PL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depending on the purpose, audience, level of formality</a:t>
            </a:r>
            <a:r>
              <a:rPr lang="de-DE" altLang="pl-PL" dirty="0">
                <a:solidFill>
                  <a:schemeClr val="tx1"/>
                </a:solidFill>
                <a:latin typeface="Arial Narrow" pitchFamily="34" charset="0"/>
                <a:sym typeface="Wingdings" panose="05000000000000000000" pitchFamily="2" charset="2"/>
              </a:rPr>
              <a:t> etc.</a:t>
            </a:r>
          </a:p>
        </p:txBody>
      </p:sp>
    </p:spTree>
    <p:extLst>
      <p:ext uri="{BB962C8B-B14F-4D97-AF65-F5344CB8AC3E}">
        <p14:creationId xmlns:p14="http://schemas.microsoft.com/office/powerpoint/2010/main" val="112399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altLang="de-DE" dirty="0"/>
              <a:t>How to make sure our </a:t>
            </a:r>
            <a:r>
              <a:rPr lang="de-DE" altLang="de-DE" dirty="0"/>
              <a:t>M</a:t>
            </a:r>
            <a:r>
              <a:rPr lang="pl-PL" altLang="de-DE" dirty="0"/>
              <a:t>odel </a:t>
            </a:r>
            <a:r>
              <a:rPr lang="de-DE" altLang="de-DE" dirty="0" err="1"/>
              <a:t>is</a:t>
            </a:r>
            <a:r>
              <a:rPr lang="de-DE" altLang="de-DE" dirty="0"/>
              <a:t> </a:t>
            </a:r>
            <a:r>
              <a:rPr lang="de-DE" altLang="de-DE" dirty="0" err="1"/>
              <a:t>useful</a:t>
            </a:r>
            <a:r>
              <a:rPr lang="pl-PL" altLang="de-DE" dirty="0"/>
              <a:t>?</a:t>
            </a:r>
            <a:endParaRPr lang="de-AT" dirty="0"/>
          </a:p>
        </p:txBody>
      </p:sp>
      <p:sp>
        <p:nvSpPr>
          <p:cNvPr id="6" name="Rechteck 5"/>
          <p:cNvSpPr/>
          <p:nvPr/>
        </p:nvSpPr>
        <p:spPr>
          <a:xfrm>
            <a:off x="660844" y="1476311"/>
            <a:ext cx="9371713" cy="108015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SzPct val="75000"/>
            </a:pP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Each model</a:t>
            </a:r>
            <a:r>
              <a:rPr lang="de-DE" altLang="pl-PL" dirty="0">
                <a:solidFill>
                  <a:schemeClr val="tx1"/>
                </a:solidFill>
                <a:sym typeface="Wingdings" panose="05000000000000000000" pitchFamily="2" charset="2"/>
              </a:rPr>
              <a:t>l</a:t>
            </a: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ing language, programming language</a:t>
            </a:r>
            <a:r>
              <a:rPr lang="de-DE" altLang="pl-PL" dirty="0">
                <a:solidFill>
                  <a:schemeClr val="tx1"/>
                </a:solidFill>
                <a:sym typeface="Wingdings" panose="05000000000000000000" pitchFamily="2" charset="2"/>
              </a:rPr>
              <a:t> </a:t>
            </a:r>
            <a:r>
              <a:rPr lang="de-DE" altLang="pl-PL" dirty="0" err="1">
                <a:solidFill>
                  <a:schemeClr val="tx1"/>
                </a:solidFill>
                <a:sym typeface="Wingdings" panose="05000000000000000000" pitchFamily="2" charset="2"/>
              </a:rPr>
              <a:t>or</a:t>
            </a:r>
            <a:r>
              <a:rPr lang="pl-PL" altLang="pl-PL" dirty="0">
                <a:solidFill>
                  <a:schemeClr val="tx1"/>
                </a:solidFill>
                <a:sym typeface="Wingdings" panose="05000000000000000000" pitchFamily="2" charset="2"/>
              </a:rPr>
              <a:t> spoken language has some properties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01115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Syntax</a:t>
            </a: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Grammar rules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21549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Semantics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Meaning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419830" y="2970265"/>
            <a:ext cx="2266427" cy="1260681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lvl="0" algn="ctr">
              <a:defRPr b="1">
                <a:solidFill>
                  <a:srgbClr val="009D3A"/>
                </a:solidFill>
                <a:latin typeface="Arial Narrow" pitchFamily="34" charset="0"/>
              </a:defRPr>
            </a:lvl1pPr>
          </a:lstStyle>
          <a:p>
            <a:pPr defTabSz="622300">
              <a:lnSpc>
                <a:spcPct val="90000"/>
              </a:lnSpc>
              <a:defRPr/>
            </a:pP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And sometimes also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Pragmatics</a:t>
            </a:r>
            <a:b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(best practices)</a:t>
            </a: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Interpretation depending on </a:t>
            </a:r>
            <a:b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0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Situation</a:t>
            </a:r>
            <a:endParaRPr lang="de-DE" sz="14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00" y="4644751"/>
            <a:ext cx="5715000" cy="237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7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D</a:t>
            </a:r>
            <a:r>
              <a:rPr lang="pl-PL" altLang="de-DE" dirty="0"/>
              <a:t>ifferent </a:t>
            </a:r>
            <a:r>
              <a:rPr lang="de-DE" altLang="de-DE" dirty="0"/>
              <a:t>M</a:t>
            </a:r>
            <a:r>
              <a:rPr lang="pl-PL" altLang="de-DE" dirty="0"/>
              <a:t>odels</a:t>
            </a:r>
            <a:r>
              <a:rPr lang="de-DE" altLang="de-DE" dirty="0"/>
              <a:t> </a:t>
            </a:r>
            <a:r>
              <a:rPr lang="de-DE" altLang="de-DE" dirty="0" err="1"/>
              <a:t>are</a:t>
            </a:r>
            <a:r>
              <a:rPr lang="de-DE" altLang="de-DE" dirty="0"/>
              <a:t> </a:t>
            </a:r>
            <a:r>
              <a:rPr lang="de-DE" altLang="de-DE" dirty="0" err="1"/>
              <a:t>used</a:t>
            </a:r>
            <a:r>
              <a:rPr lang="de-DE" altLang="de-DE" dirty="0"/>
              <a:t> in Business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188271"/>
            <a:ext cx="9072610" cy="5374636"/>
          </a:xfrm>
        </p:spPr>
        <p:txBody>
          <a:bodyPr/>
          <a:lstStyle/>
          <a:p>
            <a:r>
              <a:rPr lang="pl-PL" altLang="pl-PL" dirty="0">
                <a:sym typeface="Wingdings" panose="05000000000000000000" pitchFamily="2" charset="2"/>
              </a:rPr>
              <a:t>There are special notations for mode</a:t>
            </a:r>
            <a:r>
              <a:rPr lang="de-DE" altLang="pl-PL" dirty="0">
                <a:sym typeface="Wingdings" panose="05000000000000000000" pitchFamily="2" charset="2"/>
              </a:rPr>
              <a:t>l</a:t>
            </a:r>
            <a:r>
              <a:rPr lang="pl-PL" altLang="pl-PL" dirty="0">
                <a:sym typeface="Wingdings" panose="05000000000000000000" pitchFamily="2" charset="2"/>
              </a:rPr>
              <a:t>ling organizations</a:t>
            </a:r>
          </a:p>
          <a:p>
            <a:r>
              <a:rPr lang="pl-PL" altLang="pl-PL" dirty="0">
                <a:sym typeface="Wingdings" panose="05000000000000000000" pitchFamily="2" charset="2"/>
              </a:rPr>
              <a:t>Some notations are used on </a:t>
            </a:r>
            <a:r>
              <a:rPr lang="de-AT" altLang="pl-PL" dirty="0">
                <a:sym typeface="Wingdings" panose="05000000000000000000" pitchFamily="2" charset="2"/>
              </a:rPr>
              <a:t>a </a:t>
            </a:r>
            <a:r>
              <a:rPr lang="pl-PL" altLang="pl-PL" dirty="0">
                <a:sym typeface="Wingdings" panose="05000000000000000000" pitchFamily="2" charset="2"/>
              </a:rPr>
              <a:t>strategic level, others on </a:t>
            </a:r>
            <a:r>
              <a:rPr lang="de-AT" altLang="pl-PL" dirty="0">
                <a:sym typeface="Wingdings" panose="05000000000000000000" pitchFamily="2" charset="2"/>
              </a:rPr>
              <a:t>a </a:t>
            </a:r>
            <a:r>
              <a:rPr lang="pl-PL" altLang="pl-PL" dirty="0">
                <a:sym typeface="Wingdings" panose="05000000000000000000" pitchFamily="2" charset="2"/>
              </a:rPr>
              <a:t>more operational level</a:t>
            </a:r>
          </a:p>
        </p:txBody>
      </p:sp>
      <p:sp>
        <p:nvSpPr>
          <p:cNvPr id="5" name="Trójkąt równoramienny 7"/>
          <p:cNvSpPr/>
          <p:nvPr/>
        </p:nvSpPr>
        <p:spPr>
          <a:xfrm>
            <a:off x="771104" y="2125787"/>
            <a:ext cx="4320480" cy="4608512"/>
          </a:xfrm>
          <a:prstGeom prst="triangle">
            <a:avLst/>
          </a:prstGeom>
          <a:solidFill>
            <a:schemeClr val="bg1">
              <a:lumMod val="95000"/>
              <a:alpha val="79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000" dirty="0">
              <a:solidFill>
                <a:schemeClr val="tx1"/>
              </a:solidFill>
            </a:endParaRPr>
          </a:p>
        </p:txBody>
      </p:sp>
      <p:grpSp>
        <p:nvGrpSpPr>
          <p:cNvPr id="20" name="Gruppieren 19"/>
          <p:cNvGrpSpPr/>
          <p:nvPr/>
        </p:nvGrpSpPr>
        <p:grpSpPr>
          <a:xfrm>
            <a:off x="820832" y="3421931"/>
            <a:ext cx="9056178" cy="923330"/>
            <a:chOff x="820832" y="3421931"/>
            <a:chExt cx="9056178" cy="923330"/>
          </a:xfrm>
        </p:grpSpPr>
        <p:cxnSp>
          <p:nvCxnSpPr>
            <p:cNvPr id="6" name="Łącznik prostoliniowy 7"/>
            <p:cNvCxnSpPr/>
            <p:nvPr/>
          </p:nvCxnSpPr>
          <p:spPr>
            <a:xfrm>
              <a:off x="820832" y="3565947"/>
              <a:ext cx="651256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6"/>
            <p:cNvSpPr txBox="1"/>
            <p:nvPr/>
          </p:nvSpPr>
          <p:spPr>
            <a:xfrm>
              <a:off x="7792821" y="3421931"/>
              <a:ext cx="20841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>
                  <a:latin typeface="+mn-lt"/>
                </a:rPr>
                <a:t>IGOE</a:t>
              </a:r>
              <a:r>
                <a:rPr lang="de-AT" b="1" dirty="0">
                  <a:latin typeface="+mn-lt"/>
                </a:rPr>
                <a:t>*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SIPOC**</a:t>
              </a:r>
            </a:p>
            <a:p>
              <a:r>
                <a:rPr lang="pl-PL" b="1" dirty="0">
                  <a:latin typeface="+mn-lt"/>
                </a:rPr>
                <a:t>Company </a:t>
              </a:r>
              <a:r>
                <a:rPr lang="pl-PL" b="1" dirty="0" err="1">
                  <a:latin typeface="+mn-lt"/>
                </a:rPr>
                <a:t>maps</a:t>
              </a:r>
              <a:endParaRPr lang="pl-PL" b="1" dirty="0">
                <a:latin typeface="+mn-lt"/>
              </a:endParaRPr>
            </a:p>
          </p:txBody>
        </p:sp>
        <p:sp>
          <p:nvSpPr>
            <p:cNvPr id="14" name="pole tekstowe 11"/>
            <p:cNvSpPr txBox="1"/>
            <p:nvPr/>
          </p:nvSpPr>
          <p:spPr>
            <a:xfrm>
              <a:off x="2523612" y="3698930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2</a:t>
              </a:r>
            </a:p>
          </p:txBody>
        </p:sp>
      </p:grpSp>
      <p:grpSp>
        <p:nvGrpSpPr>
          <p:cNvPr id="22" name="Gruppieren 21"/>
          <p:cNvGrpSpPr/>
          <p:nvPr/>
        </p:nvGrpSpPr>
        <p:grpSpPr>
          <a:xfrm>
            <a:off x="616920" y="6086227"/>
            <a:ext cx="6523200" cy="549046"/>
            <a:chOff x="616920" y="6086227"/>
            <a:chExt cx="6523200" cy="549046"/>
          </a:xfrm>
        </p:grpSpPr>
        <p:cxnSp>
          <p:nvCxnSpPr>
            <p:cNvPr id="9" name="Łącznik prostoliniowy 9"/>
            <p:cNvCxnSpPr/>
            <p:nvPr/>
          </p:nvCxnSpPr>
          <p:spPr>
            <a:xfrm>
              <a:off x="616920" y="6086227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pole tekstowe 15"/>
            <p:cNvSpPr txBox="1"/>
            <p:nvPr/>
          </p:nvSpPr>
          <p:spPr>
            <a:xfrm>
              <a:off x="2523612" y="6265941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n</a:t>
              </a:r>
            </a:p>
          </p:txBody>
        </p:sp>
      </p:grpSp>
      <p:grpSp>
        <p:nvGrpSpPr>
          <p:cNvPr id="21" name="Gruppieren 20"/>
          <p:cNvGrpSpPr/>
          <p:nvPr/>
        </p:nvGrpSpPr>
        <p:grpSpPr>
          <a:xfrm>
            <a:off x="771104" y="4214019"/>
            <a:ext cx="9734025" cy="2121711"/>
            <a:chOff x="771104" y="4214019"/>
            <a:chExt cx="9734025" cy="2121711"/>
          </a:xfrm>
        </p:grpSpPr>
        <p:cxnSp>
          <p:nvCxnSpPr>
            <p:cNvPr id="7" name="Łącznik prostoliniowy 9"/>
            <p:cNvCxnSpPr/>
            <p:nvPr/>
          </p:nvCxnSpPr>
          <p:spPr>
            <a:xfrm>
              <a:off x="810196" y="4214019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Łącznik prostoliniowy 9"/>
            <p:cNvCxnSpPr/>
            <p:nvPr/>
          </p:nvCxnSpPr>
          <p:spPr>
            <a:xfrm>
              <a:off x="771104" y="4862091"/>
              <a:ext cx="652320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4"/>
            <p:cNvSpPr txBox="1"/>
            <p:nvPr/>
          </p:nvSpPr>
          <p:spPr>
            <a:xfrm>
              <a:off x="7838541" y="4858402"/>
              <a:ext cx="266658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 err="1">
                  <a:latin typeface="+mn-lt"/>
                </a:rPr>
                <a:t>Flowcharts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Business </a:t>
              </a:r>
              <a:r>
                <a:rPr lang="pl-PL" b="1" dirty="0" err="1">
                  <a:latin typeface="+mn-lt"/>
                </a:rPr>
                <a:t>process</a:t>
              </a:r>
              <a:r>
                <a:rPr lang="pl-PL" b="1" dirty="0">
                  <a:latin typeface="+mn-lt"/>
                </a:rPr>
                <a:t> </a:t>
              </a:r>
              <a:r>
                <a:rPr lang="pl-PL" b="1" dirty="0" err="1">
                  <a:latin typeface="+mn-lt"/>
                </a:rPr>
                <a:t>models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Business Process Model and Notation diagrams</a:t>
              </a:r>
              <a:endParaRPr lang="de-AT" b="1" dirty="0">
                <a:latin typeface="+mn-lt"/>
              </a:endParaRPr>
            </a:p>
            <a:p>
              <a:r>
                <a:rPr lang="de-AT" b="1" dirty="0">
                  <a:latin typeface="+mn-lt"/>
                </a:rPr>
                <a:t>…</a:t>
              </a:r>
              <a:endParaRPr lang="pl-PL" b="1" dirty="0">
                <a:latin typeface="+mn-lt"/>
              </a:endParaRPr>
            </a:p>
          </p:txBody>
        </p:sp>
        <p:sp>
          <p:nvSpPr>
            <p:cNvPr id="15" name="pole tekstowe 14"/>
            <p:cNvSpPr txBox="1"/>
            <p:nvPr/>
          </p:nvSpPr>
          <p:spPr>
            <a:xfrm>
              <a:off x="2523612" y="4358035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3</a:t>
              </a:r>
            </a:p>
          </p:txBody>
        </p:sp>
        <p:sp>
          <p:nvSpPr>
            <p:cNvPr id="17" name="pole tekstowe 17"/>
            <p:cNvSpPr txBox="1"/>
            <p:nvPr/>
          </p:nvSpPr>
          <p:spPr>
            <a:xfrm>
              <a:off x="2682309" y="5273900"/>
              <a:ext cx="4796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[…]</a:t>
              </a:r>
            </a:p>
          </p:txBody>
        </p:sp>
      </p:grpSp>
      <p:sp>
        <p:nvSpPr>
          <p:cNvPr id="18" name="Textfeld 17"/>
          <p:cNvSpPr txBox="1"/>
          <p:nvPr/>
        </p:nvSpPr>
        <p:spPr bwMode="auto">
          <a:xfrm>
            <a:off x="672089" y="6784382"/>
            <a:ext cx="462819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rtlCol="0">
            <a:spAutoFit/>
          </a:bodyPr>
          <a:lstStyle/>
          <a:p>
            <a:r>
              <a:rPr lang="pl-PL" sz="1000" dirty="0">
                <a:latin typeface="Arial Narrow" pitchFamily="34" charset="0"/>
              </a:rPr>
              <a:t>*  IGOE </a:t>
            </a:r>
            <a:r>
              <a:rPr lang="pl-PL" sz="1000" dirty="0" err="1">
                <a:latin typeface="Arial Narrow" pitchFamily="34" charset="0"/>
              </a:rPr>
              <a:t>is</a:t>
            </a:r>
            <a:r>
              <a:rPr lang="pl-PL" sz="1000" dirty="0">
                <a:latin typeface="Arial Narrow" pitchFamily="34" charset="0"/>
              </a:rPr>
              <a:t> </a:t>
            </a:r>
            <a:r>
              <a:rPr lang="pl-PL" sz="1000" dirty="0" err="1">
                <a:latin typeface="Arial Narrow" pitchFamily="34" charset="0"/>
              </a:rPr>
              <a:t>an</a:t>
            </a:r>
            <a:r>
              <a:rPr lang="pl-PL" sz="1000" dirty="0">
                <a:latin typeface="Arial Narrow" pitchFamily="34" charset="0"/>
              </a:rPr>
              <a:t> </a:t>
            </a:r>
            <a:r>
              <a:rPr lang="pl-PL" sz="1000" dirty="0" err="1">
                <a:latin typeface="Arial Narrow" pitchFamily="34" charset="0"/>
              </a:rPr>
              <a:t>acronym</a:t>
            </a:r>
            <a:r>
              <a:rPr lang="pl-PL" sz="1000" dirty="0">
                <a:latin typeface="Arial Narrow" pitchFamily="34" charset="0"/>
              </a:rPr>
              <a:t> for </a:t>
            </a:r>
            <a:r>
              <a:rPr lang="pl-PL" sz="1000" dirty="0" err="1">
                <a:latin typeface="Arial Narrow" pitchFamily="34" charset="0"/>
              </a:rPr>
              <a:t>Inputs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Guides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Outputs</a:t>
            </a:r>
            <a:r>
              <a:rPr lang="pl-PL" sz="1000" dirty="0">
                <a:latin typeface="Arial Narrow" pitchFamily="34" charset="0"/>
              </a:rPr>
              <a:t>, </a:t>
            </a:r>
            <a:r>
              <a:rPr lang="pl-PL" sz="1000" dirty="0" err="1">
                <a:latin typeface="Arial Narrow" pitchFamily="34" charset="0"/>
              </a:rPr>
              <a:t>Enablers</a:t>
            </a:r>
            <a:r>
              <a:rPr lang="pl-PL" sz="1000" dirty="0">
                <a:latin typeface="Arial Narrow" pitchFamily="34" charset="0"/>
              </a:rPr>
              <a:t>. It was </a:t>
            </a:r>
            <a:r>
              <a:rPr lang="pl-PL" sz="1000" dirty="0" err="1">
                <a:latin typeface="Arial Narrow" pitchFamily="34" charset="0"/>
              </a:rPr>
              <a:t>developed</a:t>
            </a:r>
            <a:r>
              <a:rPr lang="pl-PL" sz="1000" dirty="0">
                <a:latin typeface="Arial Narrow" pitchFamily="34" charset="0"/>
              </a:rPr>
              <a:t> by Roger </a:t>
            </a:r>
            <a:r>
              <a:rPr lang="pl-PL" sz="1000" dirty="0" err="1">
                <a:latin typeface="Arial Narrow" pitchFamily="34" charset="0"/>
              </a:rPr>
              <a:t>Burlton</a:t>
            </a:r>
            <a:endParaRPr lang="pl-PL" sz="1000" dirty="0">
              <a:latin typeface="Arial Narrow" pitchFamily="34" charset="0"/>
            </a:endParaRPr>
          </a:p>
          <a:p>
            <a:r>
              <a:rPr lang="pl-PL" sz="1000" dirty="0">
                <a:latin typeface="Arial Narrow" pitchFamily="34" charset="0"/>
              </a:rPr>
              <a:t>** SIPOC is an acronym for Suppliers, Inputs, Process, Outputs, Customers</a:t>
            </a:r>
            <a:endParaRPr lang="de-AT" sz="1000" dirty="0">
              <a:latin typeface="Arial Narrow" pitchFamily="34" charset="0"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2523613" y="2783775"/>
            <a:ext cx="7353397" cy="646331"/>
            <a:chOff x="2523613" y="2783775"/>
            <a:chExt cx="7353397" cy="646331"/>
          </a:xfrm>
        </p:grpSpPr>
        <p:sp>
          <p:nvSpPr>
            <p:cNvPr id="12" name="TextBox 18"/>
            <p:cNvSpPr txBox="1"/>
            <p:nvPr/>
          </p:nvSpPr>
          <p:spPr>
            <a:xfrm>
              <a:off x="7792822" y="2783775"/>
              <a:ext cx="20841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b="1" dirty="0">
                  <a:latin typeface="+mn-lt"/>
                </a:rPr>
                <a:t>Value </a:t>
              </a:r>
              <a:r>
                <a:rPr lang="pl-PL" b="1" dirty="0" err="1">
                  <a:latin typeface="+mn-lt"/>
                </a:rPr>
                <a:t>chains</a:t>
              </a:r>
              <a:endParaRPr lang="pl-PL" b="1" dirty="0">
                <a:latin typeface="+mn-lt"/>
              </a:endParaRPr>
            </a:p>
            <a:p>
              <a:r>
                <a:rPr lang="pl-PL" b="1" dirty="0">
                  <a:latin typeface="+mn-lt"/>
                </a:rPr>
                <a:t>Company maps</a:t>
              </a:r>
            </a:p>
          </p:txBody>
        </p:sp>
        <p:sp>
          <p:nvSpPr>
            <p:cNvPr id="13" name="pole tekstowe 10"/>
            <p:cNvSpPr txBox="1"/>
            <p:nvPr/>
          </p:nvSpPr>
          <p:spPr>
            <a:xfrm>
              <a:off x="2523613" y="2922274"/>
              <a:ext cx="7970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dirty="0">
                  <a:latin typeface="+mn-lt"/>
                </a:rPr>
                <a:t>Level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016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Process </a:t>
            </a:r>
            <a:r>
              <a:rPr lang="de-DE" dirty="0"/>
              <a:t>M</a:t>
            </a:r>
            <a:r>
              <a:rPr lang="pl-PL" dirty="0"/>
              <a:t>ode</a:t>
            </a:r>
            <a:r>
              <a:rPr lang="de-DE" dirty="0"/>
              <a:t>l</a:t>
            </a:r>
            <a:r>
              <a:rPr lang="pl-PL" dirty="0"/>
              <a:t>ling </a:t>
            </a:r>
            <a:r>
              <a:rPr lang="de-DE" dirty="0"/>
              <a:t>N</a:t>
            </a:r>
            <a:r>
              <a:rPr lang="pl-PL" dirty="0"/>
              <a:t>otations</a:t>
            </a:r>
            <a:endParaRPr lang="de-AT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7"/>
          </p:nvPr>
        </p:nvSpPr>
        <p:spPr>
          <a:xfrm>
            <a:off x="666700" y="1502425"/>
            <a:ext cx="9072610" cy="5374636"/>
          </a:xfrm>
        </p:spPr>
        <p:txBody>
          <a:bodyPr/>
          <a:lstStyle/>
          <a:p>
            <a:r>
              <a:rPr lang="de-AT" dirty="0"/>
              <a:t>The h</a:t>
            </a:r>
            <a:r>
              <a:rPr lang="pl-PL" dirty="0"/>
              <a:t>istory of process mode</a:t>
            </a:r>
            <a:r>
              <a:rPr lang="de-DE" dirty="0"/>
              <a:t>l</a:t>
            </a:r>
            <a:r>
              <a:rPr lang="pl-PL" dirty="0"/>
              <a:t>ling starts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pl-PL" dirty="0"/>
              <a:t>1920s</a:t>
            </a:r>
            <a:r>
              <a:rPr lang="de-DE" dirty="0"/>
              <a:t>, </a:t>
            </a:r>
            <a:r>
              <a:rPr lang="de-DE" dirty="0" err="1"/>
              <a:t>when</a:t>
            </a:r>
            <a:r>
              <a:rPr lang="de-DE" dirty="0"/>
              <a:t> </a:t>
            </a:r>
            <a:r>
              <a:rPr lang="pl-PL" dirty="0"/>
              <a:t>Frank Gilbreth and Lillian Gilbreth proposed standard symbols for so called Process Charts</a:t>
            </a:r>
          </a:p>
          <a:p>
            <a:endParaRPr lang="pl-PL" dirty="0"/>
          </a:p>
          <a:p>
            <a:r>
              <a:rPr lang="pl-PL" dirty="0"/>
              <a:t>Since this time many more notations were created for various purposes (business, academic, technical)</a:t>
            </a:r>
          </a:p>
          <a:p>
            <a:endParaRPr lang="pl-PL" dirty="0"/>
          </a:p>
          <a:p>
            <a:r>
              <a:rPr lang="pl-PL" dirty="0"/>
              <a:t>Some of the</a:t>
            </a:r>
            <a:r>
              <a:rPr lang="de-AT" dirty="0"/>
              <a:t> </a:t>
            </a:r>
            <a:r>
              <a:rPr lang="de-AT" dirty="0" err="1"/>
              <a:t>more</a:t>
            </a:r>
            <a:r>
              <a:rPr lang="pl-PL" dirty="0"/>
              <a:t> popular notations that allow model</a:t>
            </a:r>
            <a:r>
              <a:rPr lang="de-DE" dirty="0"/>
              <a:t>l</a:t>
            </a:r>
            <a:r>
              <a:rPr lang="pl-PL" dirty="0"/>
              <a:t>ing business processes are:</a:t>
            </a:r>
            <a:endParaRPr lang="de-DE" dirty="0"/>
          </a:p>
          <a:p>
            <a:endParaRPr lang="de-AT" dirty="0"/>
          </a:p>
        </p:txBody>
      </p:sp>
      <p:sp>
        <p:nvSpPr>
          <p:cNvPr id="11" name="Rechteck 10"/>
          <p:cNvSpPr/>
          <p:nvPr/>
        </p:nvSpPr>
        <p:spPr>
          <a:xfrm>
            <a:off x="570154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Business Process Model and Notation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(</a:t>
            </a:r>
            <a:r>
              <a:rPr lang="de-AT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BPMN)</a:t>
            </a:r>
            <a:endParaRPr lang="pl-PL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8224990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And </a:t>
            </a:r>
            <a:r>
              <a:rPr lang="de-DE" sz="1400" dirty="0" err="1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many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de-DE" sz="1400" dirty="0" err="1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more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b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</a:b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(Petri-Nets, IDEF0,…)</a:t>
            </a:r>
          </a:p>
        </p:txBody>
      </p:sp>
      <p:sp>
        <p:nvSpPr>
          <p:cNvPr id="19" name="Rechteck 18"/>
          <p:cNvSpPr/>
          <p:nvPr/>
        </p:nvSpPr>
        <p:spPr>
          <a:xfrm>
            <a:off x="8227100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Suppliers, Inputs, Process, Outputs, Customers (SIPOC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68434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Value Stream 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Maps 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3181195" y="5805711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Activity Diagrams from UML (Unified Mode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ling</a:t>
            </a:r>
            <a:r>
              <a:rPr lang="de-AT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Language)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716226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Flowcharts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/>
            </a:r>
            <a:b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</a:b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(inspired by Gilbreth)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5701545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Scope diagram</a:t>
            </a:r>
            <a:r>
              <a:rPr lang="de-DE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(alternative name for IGOE)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3181195" y="4372560"/>
            <a:ext cx="1877465" cy="108015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</a:ln>
          <a:effectLst>
            <a:outerShdw blurRad="165100" dist="101600" dir="2700000" algn="ctr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Event-driven 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process chain</a:t>
            </a:r>
            <a:r>
              <a:rPr lang="de-AT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s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 </a:t>
            </a:r>
            <a:r>
              <a:rPr lang="pl-PL" sz="1400" dirty="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(</a:t>
            </a:r>
            <a:r>
              <a:rPr lang="pl-PL" sz="1400">
                <a:solidFill>
                  <a:srgbClr val="4F81BD">
                    <a:lumMod val="75000"/>
                  </a:srgbClr>
                </a:solidFill>
                <a:latin typeface="Arial Narrow" pitchFamily="34" charset="0"/>
              </a:rPr>
              <a:t>EPC)</a:t>
            </a:r>
            <a:endParaRPr lang="de-DE" sz="1400" dirty="0">
              <a:solidFill>
                <a:srgbClr val="4F81BD">
                  <a:lumMod val="75000"/>
                </a:srgbClr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14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Tite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_Template_empty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1029</Words>
  <Application>Microsoft Office PowerPoint</Application>
  <PresentationFormat>Benutzerdefiniert</PresentationFormat>
  <Paragraphs>160</Paragraphs>
  <Slides>20</Slides>
  <Notes>1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20</vt:i4>
      </vt:variant>
    </vt:vector>
  </HeadingPairs>
  <TitlesOfParts>
    <vt:vector size="31" baseType="lpstr">
      <vt:lpstr>Arial</vt:lpstr>
      <vt:lpstr>Arial Narrow</vt:lpstr>
      <vt:lpstr>Calibri</vt:lpstr>
      <vt:lpstr>FontAwesome</vt:lpstr>
      <vt:lpstr>Wingdings</vt:lpstr>
      <vt:lpstr>Wingdings 3</vt:lpstr>
      <vt:lpstr>Titel_Template</vt:lpstr>
      <vt:lpstr>Agenda_Template_empty</vt:lpstr>
      <vt:lpstr>Normal_Template</vt:lpstr>
      <vt:lpstr>1_Normal_Template</vt:lpstr>
      <vt:lpstr>2_End_Template</vt:lpstr>
      <vt:lpstr>PowerPoint-Präsentation</vt:lpstr>
      <vt:lpstr>Your Key Takeaway from this Lecture</vt:lpstr>
      <vt:lpstr>Why Models?</vt:lpstr>
      <vt:lpstr>We use Models Every Day!</vt:lpstr>
      <vt:lpstr>There are various Types of Models</vt:lpstr>
      <vt:lpstr>Models should be adjusted to the Audience Needs</vt:lpstr>
      <vt:lpstr>How to make sure our Model is useful?</vt:lpstr>
      <vt:lpstr>Different Models are used in Business</vt:lpstr>
      <vt:lpstr>Process Modelling Notations</vt:lpstr>
      <vt:lpstr>Example of a simple Flowchart</vt:lpstr>
      <vt:lpstr>Notations for High Level Modelling </vt:lpstr>
      <vt:lpstr>Modelling Detailed Processes</vt:lpstr>
      <vt:lpstr>Self Assessment</vt:lpstr>
      <vt:lpstr>Self Assessment – Solutions</vt:lpstr>
      <vt:lpstr>Test your Knowledge in Practice</vt:lpstr>
      <vt:lpstr>Do you want to use ADONIS at Work?</vt:lpstr>
      <vt:lpstr>BOC Group Webinars</vt:lpstr>
      <vt:lpstr>Fancy to work at BOC Group?</vt:lpstr>
      <vt:lpstr>PowerPoint-Präsentation</vt:lpstr>
      <vt:lpstr>English References</vt:lpstr>
    </vt:vector>
  </TitlesOfParts>
  <Company>BOC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ADOit_EN</dc:title>
  <dc:creator>BOC AG</dc:creator>
  <cp:lastModifiedBy>Claudia Groller</cp:lastModifiedBy>
  <cp:revision>304</cp:revision>
  <dcterms:created xsi:type="dcterms:W3CDTF">2009-07-14T13:47:12Z</dcterms:created>
  <dcterms:modified xsi:type="dcterms:W3CDTF">2017-12-14T11:12:44Z</dcterms:modified>
  <cp:category>Version_4</cp:category>
</cp:coreProperties>
</file>